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5" r:id="rId1"/>
  </p:sldMasterIdLst>
  <p:notesMasterIdLst>
    <p:notesMasterId r:id="rId33"/>
  </p:notesMasterIdLst>
  <p:handoutMasterIdLst>
    <p:handoutMasterId r:id="rId34"/>
  </p:handoutMasterIdLst>
  <p:sldIdLst>
    <p:sldId id="468" r:id="rId2"/>
    <p:sldId id="390" r:id="rId3"/>
    <p:sldId id="428" r:id="rId4"/>
    <p:sldId id="258" r:id="rId5"/>
    <p:sldId id="393" r:id="rId6"/>
    <p:sldId id="469" r:id="rId7"/>
    <p:sldId id="462" r:id="rId8"/>
    <p:sldId id="273" r:id="rId9"/>
    <p:sldId id="274" r:id="rId10"/>
    <p:sldId id="461" r:id="rId11"/>
    <p:sldId id="460" r:id="rId12"/>
    <p:sldId id="392" r:id="rId13"/>
    <p:sldId id="261" r:id="rId14"/>
    <p:sldId id="470" r:id="rId15"/>
    <p:sldId id="266" r:id="rId16"/>
    <p:sldId id="394" r:id="rId17"/>
    <p:sldId id="458" r:id="rId18"/>
    <p:sldId id="471" r:id="rId19"/>
    <p:sldId id="467" r:id="rId20"/>
    <p:sldId id="263" r:id="rId21"/>
    <p:sldId id="459" r:id="rId22"/>
    <p:sldId id="434" r:id="rId23"/>
    <p:sldId id="436" r:id="rId24"/>
    <p:sldId id="437" r:id="rId25"/>
    <p:sldId id="463" r:id="rId26"/>
    <p:sldId id="464" r:id="rId27"/>
    <p:sldId id="443" r:id="rId28"/>
    <p:sldId id="465" r:id="rId29"/>
    <p:sldId id="466" r:id="rId30"/>
    <p:sldId id="410" r:id="rId31"/>
    <p:sldId id="319" r:id="rId32"/>
  </p:sldIdLst>
  <p:sldSz cx="10080625" cy="7559675"/>
  <p:notesSz cx="6662738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582VfUb4643.SlD403aFn311EkE" initials="1" lastIdx="1" clrIdx="0">
    <p:extLst>
      <p:ext uri="{19B8F6BF-5375-455C-9EA6-DF929625EA0E}">
        <p15:presenceInfo xmlns:p15="http://schemas.microsoft.com/office/powerpoint/2012/main" userId="1582VfUb4643.SlD403aFn311E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754"/>
  </p:normalViewPr>
  <p:slideViewPr>
    <p:cSldViewPr>
      <p:cViewPr varScale="1">
        <p:scale>
          <a:sx n="103" d="100"/>
          <a:sy n="103" d="100"/>
        </p:scale>
        <p:origin x="1470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861C6-E875-4376-90B8-8F7BC89F6AF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598CEA-B83D-44B3-9B2B-611D91B8B2D9}">
      <dgm:prSet/>
      <dgm:spPr>
        <a:solidFill>
          <a:srgbClr val="ED8513"/>
        </a:solidFill>
      </dgm:spPr>
      <dgm:t>
        <a:bodyPr/>
        <a:lstStyle/>
        <a:p>
          <a:r>
            <a:rPr lang="de-DE" dirty="0"/>
            <a:t>Ein Profil</a:t>
          </a:r>
          <a:endParaRPr lang="en-US" dirty="0"/>
        </a:p>
      </dgm:t>
    </dgm:pt>
    <dgm:pt modelId="{EE62135B-1422-43C9-95BE-C3398242DDB6}" type="parTrans" cxnId="{F56FC3AE-F4C5-4A87-9659-5467FB1E8753}">
      <dgm:prSet/>
      <dgm:spPr/>
      <dgm:t>
        <a:bodyPr/>
        <a:lstStyle/>
        <a:p>
          <a:endParaRPr lang="en-US"/>
        </a:p>
      </dgm:t>
    </dgm:pt>
    <dgm:pt modelId="{E06026BB-9128-465A-9901-076CCFCFABF6}" type="sibTrans" cxnId="{F56FC3AE-F4C5-4A87-9659-5467FB1E8753}">
      <dgm:prSet/>
      <dgm:spPr/>
      <dgm:t>
        <a:bodyPr/>
        <a:lstStyle/>
        <a:p>
          <a:endParaRPr lang="en-US"/>
        </a:p>
      </dgm:t>
    </dgm:pt>
    <dgm:pt modelId="{8B2184B0-7D01-42FC-9E6B-12A12A288C18}">
      <dgm:prSet/>
      <dgm:spPr>
        <a:solidFill>
          <a:srgbClr val="ED8513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/>
            <a:t>entspricht einer thematischen Schwerpunktsetzung.</a:t>
          </a:r>
          <a:endParaRPr lang="en-US"/>
        </a:p>
      </dgm:t>
    </dgm:pt>
    <dgm:pt modelId="{5B22EC52-36E8-4413-BC26-9C6B7F56FD10}" type="parTrans" cxnId="{A9EAA21D-4FF2-4047-A59F-340539B1D70D}">
      <dgm:prSet/>
      <dgm:spPr/>
      <dgm:t>
        <a:bodyPr/>
        <a:lstStyle/>
        <a:p>
          <a:endParaRPr lang="en-US"/>
        </a:p>
      </dgm:t>
    </dgm:pt>
    <dgm:pt modelId="{26B264BD-D9F7-4195-9C43-451EB2118E21}" type="sibTrans" cxnId="{A9EAA21D-4FF2-4047-A59F-340539B1D70D}">
      <dgm:prSet/>
      <dgm:spPr/>
      <dgm:t>
        <a:bodyPr/>
        <a:lstStyle/>
        <a:p>
          <a:endParaRPr lang="en-US"/>
        </a:p>
      </dgm:t>
    </dgm:pt>
    <dgm:pt modelId="{C721D4D4-8DBA-4B07-8AB4-9B08A0ABB3F6}">
      <dgm:prSet/>
      <dgm:spPr>
        <a:solidFill>
          <a:srgbClr val="ED8513"/>
        </a:solidFill>
        <a:ln>
          <a:solidFill>
            <a:srgbClr val="ED8513"/>
          </a:solidFill>
        </a:ln>
      </dgm:spPr>
      <dgm:t>
        <a:bodyPr/>
        <a:lstStyle/>
        <a:p>
          <a:r>
            <a:rPr lang="de-DE" sz="2400" dirty="0"/>
            <a:t>besteht aus folgenden Teilen:</a:t>
          </a:r>
          <a:endParaRPr lang="en-US" sz="2400" dirty="0"/>
        </a:p>
      </dgm:t>
    </dgm:pt>
    <dgm:pt modelId="{A4CBF12A-B8BA-4149-9D27-DF089A7D917E}" type="parTrans" cxnId="{E681F253-82FF-4EBC-B693-0D3F9295DB00}">
      <dgm:prSet/>
      <dgm:spPr/>
      <dgm:t>
        <a:bodyPr/>
        <a:lstStyle/>
        <a:p>
          <a:endParaRPr lang="en-US"/>
        </a:p>
      </dgm:t>
    </dgm:pt>
    <dgm:pt modelId="{B0730C9D-943E-47C8-979D-4EC8C5FD596D}" type="sibTrans" cxnId="{E681F253-82FF-4EBC-B693-0D3F9295DB00}">
      <dgm:prSet/>
      <dgm:spPr/>
      <dgm:t>
        <a:bodyPr/>
        <a:lstStyle/>
        <a:p>
          <a:endParaRPr lang="en-US"/>
        </a:p>
      </dgm:t>
    </dgm:pt>
    <dgm:pt modelId="{DF7DFF40-2B21-4F0C-A942-260ACFEFAE39}">
      <dgm:prSet custT="1"/>
      <dgm:spPr>
        <a:solidFill>
          <a:srgbClr val="ED8513"/>
        </a:solidFill>
        <a:ln>
          <a:solidFill>
            <a:srgbClr val="ED8513"/>
          </a:solidFill>
        </a:ln>
      </dgm:spPr>
      <dgm:t>
        <a:bodyPr/>
        <a:lstStyle/>
        <a:p>
          <a:r>
            <a:rPr lang="de-DE" sz="2400" dirty="0"/>
            <a:t>1. Profilfach (ABITURFACH)</a:t>
          </a:r>
          <a:endParaRPr lang="en-US" sz="2400" dirty="0"/>
        </a:p>
      </dgm:t>
    </dgm:pt>
    <dgm:pt modelId="{E76019B8-62AA-41B1-83A6-3A1FF7ECE041}" type="parTrans" cxnId="{DD704C8D-E7B8-42A1-BAEE-0EF624CBBC6D}">
      <dgm:prSet/>
      <dgm:spPr/>
      <dgm:t>
        <a:bodyPr/>
        <a:lstStyle/>
        <a:p>
          <a:endParaRPr lang="en-US"/>
        </a:p>
      </dgm:t>
    </dgm:pt>
    <dgm:pt modelId="{79B99449-50FB-4C89-88C5-FDA454C60762}" type="sibTrans" cxnId="{DD704C8D-E7B8-42A1-BAEE-0EF624CBBC6D}">
      <dgm:prSet/>
      <dgm:spPr/>
      <dgm:t>
        <a:bodyPr/>
        <a:lstStyle/>
        <a:p>
          <a:endParaRPr lang="en-US"/>
        </a:p>
      </dgm:t>
    </dgm:pt>
    <dgm:pt modelId="{5F65C31A-C1A0-49AD-92D2-C6A20D722EBC}">
      <dgm:prSet custT="1"/>
      <dgm:spPr>
        <a:solidFill>
          <a:srgbClr val="ED8513"/>
        </a:solidFill>
        <a:ln>
          <a:solidFill>
            <a:srgbClr val="ED8513"/>
          </a:solidFill>
        </a:ln>
      </dgm:spPr>
      <dgm:t>
        <a:bodyPr/>
        <a:lstStyle/>
        <a:p>
          <a:r>
            <a:rPr lang="de-DE" sz="2400" dirty="0"/>
            <a:t>2. Profilseminar (Q1.1 - Q2.1)</a:t>
          </a:r>
          <a:endParaRPr lang="en-US" sz="2400" dirty="0"/>
        </a:p>
      </dgm:t>
    </dgm:pt>
    <dgm:pt modelId="{E208DD02-3722-4623-A8C8-AA6332E63506}" type="parTrans" cxnId="{7276C636-7AC7-4757-92FB-40CD40EAAFCA}">
      <dgm:prSet/>
      <dgm:spPr/>
      <dgm:t>
        <a:bodyPr/>
        <a:lstStyle/>
        <a:p>
          <a:endParaRPr lang="en-US"/>
        </a:p>
      </dgm:t>
    </dgm:pt>
    <dgm:pt modelId="{0422DF71-8AAA-434C-AE5C-4C6A4BA08EB5}" type="sibTrans" cxnId="{7276C636-7AC7-4757-92FB-40CD40EAAFCA}">
      <dgm:prSet/>
      <dgm:spPr/>
      <dgm:t>
        <a:bodyPr/>
        <a:lstStyle/>
        <a:p>
          <a:endParaRPr lang="en-US"/>
        </a:p>
      </dgm:t>
    </dgm:pt>
    <dgm:pt modelId="{C1D52E70-C476-422C-965C-9C6703862CD7}" type="pres">
      <dgm:prSet presAssocID="{A5F861C6-E875-4376-90B8-8F7BC89F6AF7}" presName="outerComposite" presStyleCnt="0">
        <dgm:presLayoutVars>
          <dgm:chMax val="5"/>
          <dgm:dir/>
          <dgm:resizeHandles val="exact"/>
        </dgm:presLayoutVars>
      </dgm:prSet>
      <dgm:spPr/>
    </dgm:pt>
    <dgm:pt modelId="{841F625B-AA8B-433A-87EE-93FA0CBEC141}" type="pres">
      <dgm:prSet presAssocID="{A5F861C6-E875-4376-90B8-8F7BC89F6AF7}" presName="dummyMaxCanvas" presStyleCnt="0">
        <dgm:presLayoutVars/>
      </dgm:prSet>
      <dgm:spPr/>
    </dgm:pt>
    <dgm:pt modelId="{E10DB4D4-21B0-4FDF-807B-7331570F758B}" type="pres">
      <dgm:prSet presAssocID="{A5F861C6-E875-4376-90B8-8F7BC89F6AF7}" presName="ThreeNodes_1" presStyleLbl="node1" presStyleIdx="0" presStyleCnt="3">
        <dgm:presLayoutVars>
          <dgm:bulletEnabled val="1"/>
        </dgm:presLayoutVars>
      </dgm:prSet>
      <dgm:spPr/>
    </dgm:pt>
    <dgm:pt modelId="{67C2F987-1469-4565-B990-717FB46A291F}" type="pres">
      <dgm:prSet presAssocID="{A5F861C6-E875-4376-90B8-8F7BC89F6AF7}" presName="ThreeNodes_2" presStyleLbl="node1" presStyleIdx="1" presStyleCnt="3">
        <dgm:presLayoutVars>
          <dgm:bulletEnabled val="1"/>
        </dgm:presLayoutVars>
      </dgm:prSet>
      <dgm:spPr/>
    </dgm:pt>
    <dgm:pt modelId="{410CFC53-FB0B-4B5E-95D9-16545CE0B0C4}" type="pres">
      <dgm:prSet presAssocID="{A5F861C6-E875-4376-90B8-8F7BC89F6AF7}" presName="ThreeNodes_3" presStyleLbl="node1" presStyleIdx="2" presStyleCnt="3">
        <dgm:presLayoutVars>
          <dgm:bulletEnabled val="1"/>
        </dgm:presLayoutVars>
      </dgm:prSet>
      <dgm:spPr/>
    </dgm:pt>
    <dgm:pt modelId="{AF8D294B-3EAA-4966-B46E-A800137F5F08}" type="pres">
      <dgm:prSet presAssocID="{A5F861C6-E875-4376-90B8-8F7BC89F6AF7}" presName="ThreeConn_1-2" presStyleLbl="fgAccFollowNode1" presStyleIdx="0" presStyleCnt="2">
        <dgm:presLayoutVars>
          <dgm:bulletEnabled val="1"/>
        </dgm:presLayoutVars>
      </dgm:prSet>
      <dgm:spPr/>
    </dgm:pt>
    <dgm:pt modelId="{6A17C4EB-E359-45CF-B184-3E5E3C434AD3}" type="pres">
      <dgm:prSet presAssocID="{A5F861C6-E875-4376-90B8-8F7BC89F6AF7}" presName="ThreeConn_2-3" presStyleLbl="fgAccFollowNode1" presStyleIdx="1" presStyleCnt="2">
        <dgm:presLayoutVars>
          <dgm:bulletEnabled val="1"/>
        </dgm:presLayoutVars>
      </dgm:prSet>
      <dgm:spPr/>
    </dgm:pt>
    <dgm:pt modelId="{E34D28B7-151A-4A1F-9A16-E73D8A7A6FFB}" type="pres">
      <dgm:prSet presAssocID="{A5F861C6-E875-4376-90B8-8F7BC89F6AF7}" presName="ThreeNodes_1_text" presStyleLbl="node1" presStyleIdx="2" presStyleCnt="3">
        <dgm:presLayoutVars>
          <dgm:bulletEnabled val="1"/>
        </dgm:presLayoutVars>
      </dgm:prSet>
      <dgm:spPr/>
    </dgm:pt>
    <dgm:pt modelId="{4F7A4F01-42AE-46D4-AED0-EB44C3A6FCA1}" type="pres">
      <dgm:prSet presAssocID="{A5F861C6-E875-4376-90B8-8F7BC89F6AF7}" presName="ThreeNodes_2_text" presStyleLbl="node1" presStyleIdx="2" presStyleCnt="3">
        <dgm:presLayoutVars>
          <dgm:bulletEnabled val="1"/>
        </dgm:presLayoutVars>
      </dgm:prSet>
      <dgm:spPr/>
    </dgm:pt>
    <dgm:pt modelId="{7A008F95-B76A-43A6-965A-F4094A91A6C0}" type="pres">
      <dgm:prSet presAssocID="{A5F861C6-E875-4376-90B8-8F7BC89F6AF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9EAA21D-4FF2-4047-A59F-340539B1D70D}" srcId="{A5F861C6-E875-4376-90B8-8F7BC89F6AF7}" destId="{8B2184B0-7D01-42FC-9E6B-12A12A288C18}" srcOrd="1" destOrd="0" parTransId="{5B22EC52-36E8-4413-BC26-9C6B7F56FD10}" sibTransId="{26B264BD-D9F7-4195-9C43-451EB2118E21}"/>
    <dgm:cxn modelId="{7276C636-7AC7-4757-92FB-40CD40EAAFCA}" srcId="{C721D4D4-8DBA-4B07-8AB4-9B08A0ABB3F6}" destId="{5F65C31A-C1A0-49AD-92D2-C6A20D722EBC}" srcOrd="1" destOrd="0" parTransId="{E208DD02-3722-4623-A8C8-AA6332E63506}" sibTransId="{0422DF71-8AAA-434C-AE5C-4C6A4BA08EB5}"/>
    <dgm:cxn modelId="{D35BED48-454C-4362-AA41-D5E5DE7A73B8}" type="presOf" srcId="{5F65C31A-C1A0-49AD-92D2-C6A20D722EBC}" destId="{410CFC53-FB0B-4B5E-95D9-16545CE0B0C4}" srcOrd="0" destOrd="2" presId="urn:microsoft.com/office/officeart/2005/8/layout/vProcess5"/>
    <dgm:cxn modelId="{E681F253-82FF-4EBC-B693-0D3F9295DB00}" srcId="{A5F861C6-E875-4376-90B8-8F7BC89F6AF7}" destId="{C721D4D4-8DBA-4B07-8AB4-9B08A0ABB3F6}" srcOrd="2" destOrd="0" parTransId="{A4CBF12A-B8BA-4149-9D27-DF089A7D917E}" sibTransId="{B0730C9D-943E-47C8-979D-4EC8C5FD596D}"/>
    <dgm:cxn modelId="{6BAC487C-3580-42FE-AD31-FE57A02F9256}" type="presOf" srcId="{DF7DFF40-2B21-4F0C-A942-260ACFEFAE39}" destId="{410CFC53-FB0B-4B5E-95D9-16545CE0B0C4}" srcOrd="0" destOrd="1" presId="urn:microsoft.com/office/officeart/2005/8/layout/vProcess5"/>
    <dgm:cxn modelId="{12725B81-C6EA-43AF-9BFA-2602569E8C85}" type="presOf" srcId="{98598CEA-B83D-44B3-9B2B-611D91B8B2D9}" destId="{E10DB4D4-21B0-4FDF-807B-7331570F758B}" srcOrd="0" destOrd="0" presId="urn:microsoft.com/office/officeart/2005/8/layout/vProcess5"/>
    <dgm:cxn modelId="{F2279C83-0371-4803-BA1E-1F2F13FFCCBE}" type="presOf" srcId="{E06026BB-9128-465A-9901-076CCFCFABF6}" destId="{AF8D294B-3EAA-4966-B46E-A800137F5F08}" srcOrd="0" destOrd="0" presId="urn:microsoft.com/office/officeart/2005/8/layout/vProcess5"/>
    <dgm:cxn modelId="{DD704C8D-E7B8-42A1-BAEE-0EF624CBBC6D}" srcId="{C721D4D4-8DBA-4B07-8AB4-9B08A0ABB3F6}" destId="{DF7DFF40-2B21-4F0C-A942-260ACFEFAE39}" srcOrd="0" destOrd="0" parTransId="{E76019B8-62AA-41B1-83A6-3A1FF7ECE041}" sibTransId="{79B99449-50FB-4C89-88C5-FDA454C60762}"/>
    <dgm:cxn modelId="{46BC4998-FF3E-4E78-8A9C-6178F4E97514}" type="presOf" srcId="{DF7DFF40-2B21-4F0C-A942-260ACFEFAE39}" destId="{7A008F95-B76A-43A6-965A-F4094A91A6C0}" srcOrd="1" destOrd="1" presId="urn:microsoft.com/office/officeart/2005/8/layout/vProcess5"/>
    <dgm:cxn modelId="{AA3E73A2-1A10-411D-8920-D74CD75FADCF}" type="presOf" srcId="{8B2184B0-7D01-42FC-9E6B-12A12A288C18}" destId="{67C2F987-1469-4565-B990-717FB46A291F}" srcOrd="0" destOrd="0" presId="urn:microsoft.com/office/officeart/2005/8/layout/vProcess5"/>
    <dgm:cxn modelId="{D9201EA9-BD96-47C8-9544-BE2046FA9894}" type="presOf" srcId="{C721D4D4-8DBA-4B07-8AB4-9B08A0ABB3F6}" destId="{410CFC53-FB0B-4B5E-95D9-16545CE0B0C4}" srcOrd="0" destOrd="0" presId="urn:microsoft.com/office/officeart/2005/8/layout/vProcess5"/>
    <dgm:cxn modelId="{58B415AD-7A55-4756-8B82-E99944A7D07D}" type="presOf" srcId="{5F65C31A-C1A0-49AD-92D2-C6A20D722EBC}" destId="{7A008F95-B76A-43A6-965A-F4094A91A6C0}" srcOrd="1" destOrd="2" presId="urn:microsoft.com/office/officeart/2005/8/layout/vProcess5"/>
    <dgm:cxn modelId="{F56FC3AE-F4C5-4A87-9659-5467FB1E8753}" srcId="{A5F861C6-E875-4376-90B8-8F7BC89F6AF7}" destId="{98598CEA-B83D-44B3-9B2B-611D91B8B2D9}" srcOrd="0" destOrd="0" parTransId="{EE62135B-1422-43C9-95BE-C3398242DDB6}" sibTransId="{E06026BB-9128-465A-9901-076CCFCFABF6}"/>
    <dgm:cxn modelId="{FA03B8B5-2E3F-41E2-8D64-ED665E965416}" type="presOf" srcId="{A5F861C6-E875-4376-90B8-8F7BC89F6AF7}" destId="{C1D52E70-C476-422C-965C-9C6703862CD7}" srcOrd="0" destOrd="0" presId="urn:microsoft.com/office/officeart/2005/8/layout/vProcess5"/>
    <dgm:cxn modelId="{108B58BF-CD60-46D6-97E9-DB2F89451772}" type="presOf" srcId="{26B264BD-D9F7-4195-9C43-451EB2118E21}" destId="{6A17C4EB-E359-45CF-B184-3E5E3C434AD3}" srcOrd="0" destOrd="0" presId="urn:microsoft.com/office/officeart/2005/8/layout/vProcess5"/>
    <dgm:cxn modelId="{1D80B8C4-90FE-46B8-BAA1-CD3AD950905C}" type="presOf" srcId="{C721D4D4-8DBA-4B07-8AB4-9B08A0ABB3F6}" destId="{7A008F95-B76A-43A6-965A-F4094A91A6C0}" srcOrd="1" destOrd="0" presId="urn:microsoft.com/office/officeart/2005/8/layout/vProcess5"/>
    <dgm:cxn modelId="{4B9597C5-7DB7-4D01-A818-F6CB67969E6C}" type="presOf" srcId="{98598CEA-B83D-44B3-9B2B-611D91B8B2D9}" destId="{E34D28B7-151A-4A1F-9A16-E73D8A7A6FFB}" srcOrd="1" destOrd="0" presId="urn:microsoft.com/office/officeart/2005/8/layout/vProcess5"/>
    <dgm:cxn modelId="{99614FDA-2A43-4F44-9F00-B61FFD102801}" type="presOf" srcId="{8B2184B0-7D01-42FC-9E6B-12A12A288C18}" destId="{4F7A4F01-42AE-46D4-AED0-EB44C3A6FCA1}" srcOrd="1" destOrd="0" presId="urn:microsoft.com/office/officeart/2005/8/layout/vProcess5"/>
    <dgm:cxn modelId="{A77F7E29-D155-4D72-A67D-705D9492786D}" type="presParOf" srcId="{C1D52E70-C476-422C-965C-9C6703862CD7}" destId="{841F625B-AA8B-433A-87EE-93FA0CBEC141}" srcOrd="0" destOrd="0" presId="urn:microsoft.com/office/officeart/2005/8/layout/vProcess5"/>
    <dgm:cxn modelId="{50C41371-A01B-4480-A037-FC62EE2B69C4}" type="presParOf" srcId="{C1D52E70-C476-422C-965C-9C6703862CD7}" destId="{E10DB4D4-21B0-4FDF-807B-7331570F758B}" srcOrd="1" destOrd="0" presId="urn:microsoft.com/office/officeart/2005/8/layout/vProcess5"/>
    <dgm:cxn modelId="{676FE060-AE7E-4DD3-9BFF-DC6B073C6FAC}" type="presParOf" srcId="{C1D52E70-C476-422C-965C-9C6703862CD7}" destId="{67C2F987-1469-4565-B990-717FB46A291F}" srcOrd="2" destOrd="0" presId="urn:microsoft.com/office/officeart/2005/8/layout/vProcess5"/>
    <dgm:cxn modelId="{EED2484C-F16D-4D4C-9B46-8979E586DC75}" type="presParOf" srcId="{C1D52E70-C476-422C-965C-9C6703862CD7}" destId="{410CFC53-FB0B-4B5E-95D9-16545CE0B0C4}" srcOrd="3" destOrd="0" presId="urn:microsoft.com/office/officeart/2005/8/layout/vProcess5"/>
    <dgm:cxn modelId="{3FDC8854-BF50-44D4-8196-C9958B687106}" type="presParOf" srcId="{C1D52E70-C476-422C-965C-9C6703862CD7}" destId="{AF8D294B-3EAA-4966-B46E-A800137F5F08}" srcOrd="4" destOrd="0" presId="urn:microsoft.com/office/officeart/2005/8/layout/vProcess5"/>
    <dgm:cxn modelId="{F08AFA84-D913-4431-98B8-B9D21EC9A726}" type="presParOf" srcId="{C1D52E70-C476-422C-965C-9C6703862CD7}" destId="{6A17C4EB-E359-45CF-B184-3E5E3C434AD3}" srcOrd="5" destOrd="0" presId="urn:microsoft.com/office/officeart/2005/8/layout/vProcess5"/>
    <dgm:cxn modelId="{F13999D4-2E50-4F0B-9773-171FE68E0737}" type="presParOf" srcId="{C1D52E70-C476-422C-965C-9C6703862CD7}" destId="{E34D28B7-151A-4A1F-9A16-E73D8A7A6FFB}" srcOrd="6" destOrd="0" presId="urn:microsoft.com/office/officeart/2005/8/layout/vProcess5"/>
    <dgm:cxn modelId="{F4B30B1E-6669-4A97-9128-A14C9C21FCA3}" type="presParOf" srcId="{C1D52E70-C476-422C-965C-9C6703862CD7}" destId="{4F7A4F01-42AE-46D4-AED0-EB44C3A6FCA1}" srcOrd="7" destOrd="0" presId="urn:microsoft.com/office/officeart/2005/8/layout/vProcess5"/>
    <dgm:cxn modelId="{E65BBABB-1962-4751-8235-E7239B0F9E05}" type="presParOf" srcId="{C1D52E70-C476-422C-965C-9C6703862CD7}" destId="{7A008F95-B76A-43A6-965A-F4094A91A6C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DB4D4-21B0-4FDF-807B-7331570F758B}">
      <dsp:nvSpPr>
        <dsp:cNvPr id="0" name=""/>
        <dsp:cNvSpPr/>
      </dsp:nvSpPr>
      <dsp:spPr>
        <a:xfrm>
          <a:off x="0" y="0"/>
          <a:ext cx="6041483" cy="1283569"/>
        </a:xfrm>
        <a:prstGeom prst="roundRect">
          <a:avLst>
            <a:gd name="adj" fmla="val 10000"/>
          </a:avLst>
        </a:prstGeom>
        <a:solidFill>
          <a:srgbClr val="ED851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Ein Profil</a:t>
          </a:r>
          <a:endParaRPr lang="en-US" sz="2600" kern="1200" dirty="0"/>
        </a:p>
      </dsp:txBody>
      <dsp:txXfrm>
        <a:off x="37594" y="37594"/>
        <a:ext cx="4656413" cy="1208381"/>
      </dsp:txXfrm>
    </dsp:sp>
    <dsp:sp modelId="{67C2F987-1469-4565-B990-717FB46A291F}">
      <dsp:nvSpPr>
        <dsp:cNvPr id="0" name=""/>
        <dsp:cNvSpPr/>
      </dsp:nvSpPr>
      <dsp:spPr>
        <a:xfrm>
          <a:off x="533072" y="1497497"/>
          <a:ext cx="6041483" cy="1283569"/>
        </a:xfrm>
        <a:prstGeom prst="roundRect">
          <a:avLst>
            <a:gd name="adj" fmla="val 10000"/>
          </a:avLst>
        </a:prstGeom>
        <a:solidFill>
          <a:srgbClr val="ED8513"/>
        </a:solid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entspricht einer thematischen Schwerpunktsetzung.</a:t>
          </a:r>
          <a:endParaRPr lang="en-US" sz="2600" kern="1200"/>
        </a:p>
      </dsp:txBody>
      <dsp:txXfrm>
        <a:off x="570666" y="1535091"/>
        <a:ext cx="4598903" cy="1208381"/>
      </dsp:txXfrm>
    </dsp:sp>
    <dsp:sp modelId="{410CFC53-FB0B-4B5E-95D9-16545CE0B0C4}">
      <dsp:nvSpPr>
        <dsp:cNvPr id="0" name=""/>
        <dsp:cNvSpPr/>
      </dsp:nvSpPr>
      <dsp:spPr>
        <a:xfrm>
          <a:off x="1066144" y="2994995"/>
          <a:ext cx="6041483" cy="1283569"/>
        </a:xfrm>
        <a:prstGeom prst="roundRect">
          <a:avLst>
            <a:gd name="adj" fmla="val 10000"/>
          </a:avLst>
        </a:prstGeom>
        <a:solidFill>
          <a:srgbClr val="ED8513"/>
        </a:solidFill>
        <a:ln w="19050" cap="rnd" cmpd="sng" algn="ctr">
          <a:solidFill>
            <a:srgbClr val="ED851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besteht aus folgenden Teilen: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1. Profilfach (ABITURFACH)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2. Profilseminar (Q1.1 - Q2.1)</a:t>
          </a:r>
          <a:endParaRPr lang="en-US" sz="2400" kern="1200" dirty="0"/>
        </a:p>
      </dsp:txBody>
      <dsp:txXfrm>
        <a:off x="1103738" y="3032589"/>
        <a:ext cx="4598903" cy="1208381"/>
      </dsp:txXfrm>
    </dsp:sp>
    <dsp:sp modelId="{AF8D294B-3EAA-4966-B46E-A800137F5F08}">
      <dsp:nvSpPr>
        <dsp:cNvPr id="0" name=""/>
        <dsp:cNvSpPr/>
      </dsp:nvSpPr>
      <dsp:spPr>
        <a:xfrm>
          <a:off x="5207163" y="973373"/>
          <a:ext cx="834320" cy="834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394885" y="973373"/>
        <a:ext cx="458876" cy="627826"/>
      </dsp:txXfrm>
    </dsp:sp>
    <dsp:sp modelId="{6A17C4EB-E359-45CF-B184-3E5E3C434AD3}">
      <dsp:nvSpPr>
        <dsp:cNvPr id="0" name=""/>
        <dsp:cNvSpPr/>
      </dsp:nvSpPr>
      <dsp:spPr>
        <a:xfrm>
          <a:off x="5740235" y="2462314"/>
          <a:ext cx="834320" cy="834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258"/>
            <a:satOff val="-1241"/>
            <a:lumOff val="244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258"/>
              <a:satOff val="-1241"/>
              <a:lumOff val="24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927957" y="2462314"/>
        <a:ext cx="458876" cy="627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2E1DF974-8EAC-474D-A15E-46BF123449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EA384395-8E35-40A7-90F6-2ECF4A9601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9748" name="Rectangle 4">
            <a:extLst>
              <a:ext uri="{FF2B5EF4-FFF2-40B4-BE49-F238E27FC236}">
                <a16:creationId xmlns:a16="http://schemas.microsoft.com/office/drawing/2014/main" id="{2DF46EAB-C4DD-40A3-8EB2-E7D5692226E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9749" name="Rectangle 5">
            <a:extLst>
              <a:ext uri="{FF2B5EF4-FFF2-40B4-BE49-F238E27FC236}">
                <a16:creationId xmlns:a16="http://schemas.microsoft.com/office/drawing/2014/main" id="{6452FF26-4133-4919-897A-5575F1A1D8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733772-1508-4EFD-A851-2B98624657B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">
            <a:extLst>
              <a:ext uri="{FF2B5EF4-FFF2-40B4-BE49-F238E27FC236}">
                <a16:creationId xmlns:a16="http://schemas.microsoft.com/office/drawing/2014/main" id="{2F1D4EA2-658A-42AD-83CF-CE5A3566A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662738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27" name="AutoShape 2">
            <a:extLst>
              <a:ext uri="{FF2B5EF4-FFF2-40B4-BE49-F238E27FC236}">
                <a16:creationId xmlns:a16="http://schemas.microsoft.com/office/drawing/2014/main" id="{681135A6-B154-42B9-B03F-E74CC0196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662738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28" name="AutoShape 3">
            <a:extLst>
              <a:ext uri="{FF2B5EF4-FFF2-40B4-BE49-F238E27FC236}">
                <a16:creationId xmlns:a16="http://schemas.microsoft.com/office/drawing/2014/main" id="{28309B53-12B1-43FC-90FC-286CA9FF0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661150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29" name="AutoShape 4">
            <a:extLst>
              <a:ext uri="{FF2B5EF4-FFF2-40B4-BE49-F238E27FC236}">
                <a16:creationId xmlns:a16="http://schemas.microsoft.com/office/drawing/2014/main" id="{B0298CB5-D6AE-45FE-8291-AD0EF0533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661150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30" name="AutoShape 5">
            <a:extLst>
              <a:ext uri="{FF2B5EF4-FFF2-40B4-BE49-F238E27FC236}">
                <a16:creationId xmlns:a16="http://schemas.microsoft.com/office/drawing/2014/main" id="{7E32C4E2-A61A-41A5-AFD2-D5F5DC80C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661150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31" name="AutoShape 6">
            <a:extLst>
              <a:ext uri="{FF2B5EF4-FFF2-40B4-BE49-F238E27FC236}">
                <a16:creationId xmlns:a16="http://schemas.microsoft.com/office/drawing/2014/main" id="{4A875611-E4C3-4589-A9D4-574DE3D24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661150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32" name="AutoShape 7">
            <a:extLst>
              <a:ext uri="{FF2B5EF4-FFF2-40B4-BE49-F238E27FC236}">
                <a16:creationId xmlns:a16="http://schemas.microsoft.com/office/drawing/2014/main" id="{5697028E-BEB4-408B-B235-0F2C63380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661150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33" name="Rectangle 8">
            <a:extLst>
              <a:ext uri="{FF2B5EF4-FFF2-40B4-BE49-F238E27FC236}">
                <a16:creationId xmlns:a16="http://schemas.microsoft.com/office/drawing/2014/main" id="{51B3ED02-4E6A-41CC-B884-62987DACCEA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0900" y="754063"/>
            <a:ext cx="4946650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455D3AD1-4719-41DA-B347-4CD3863EAC3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714875"/>
            <a:ext cx="5316538" cy="445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26635" name="Text Box 10">
            <a:extLst>
              <a:ext uri="{FF2B5EF4-FFF2-40B4-BE49-F238E27FC236}">
                <a16:creationId xmlns:a16="http://schemas.microsoft.com/office/drawing/2014/main" id="{DBE5939B-1B95-4ACD-B4CB-F14EFCC3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884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36" name="Text Box 11">
            <a:extLst>
              <a:ext uri="{FF2B5EF4-FFF2-40B4-BE49-F238E27FC236}">
                <a16:creationId xmlns:a16="http://schemas.microsoft.com/office/drawing/2014/main" id="{FC306342-B9C5-4942-BC72-46A4432C0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25" y="0"/>
            <a:ext cx="28860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37" name="Text Box 12">
            <a:extLst>
              <a:ext uri="{FF2B5EF4-FFF2-40B4-BE49-F238E27FC236}">
                <a16:creationId xmlns:a16="http://schemas.microsoft.com/office/drawing/2014/main" id="{CEC2309A-93B7-4470-9E51-E170C15E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29750"/>
            <a:ext cx="2884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6EA2503-143E-41A8-815E-DECB5BDD55A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768725" y="9428163"/>
            <a:ext cx="2881313" cy="485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2D7B31-CBF3-45D0-9232-B6580F96AD5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>
            <a:extLst>
              <a:ext uri="{FF2B5EF4-FFF2-40B4-BE49-F238E27FC236}">
                <a16:creationId xmlns:a16="http://schemas.microsoft.com/office/drawing/2014/main" id="{BD9BBA9B-6072-496C-8748-64CAB51C079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E26E780-F962-4328-96C8-6F690281061D}" type="slidenum">
              <a:rPr lang="de-DE" altLang="de-DE" sz="13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de-DE" sz="1300"/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653B885C-8DEE-4E80-AACD-7C0D80390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54063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id="{713ACEB8-959C-4606-82B0-06D80C063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714875"/>
            <a:ext cx="53213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">
            <a:extLst>
              <a:ext uri="{FF2B5EF4-FFF2-40B4-BE49-F238E27FC236}">
                <a16:creationId xmlns:a16="http://schemas.microsoft.com/office/drawing/2014/main" id="{FC3CABDC-190F-432B-A36F-466F583FF0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97D524-4337-4C85-9ADD-305C2DD232FC}" type="slidenum">
              <a:rPr lang="de-DE" altLang="de-DE" sz="13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de-DE" sz="13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9D9B89BB-EAAE-42C4-B6C0-6EAFA88F1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54063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AFF5B493-E1F2-45D6-83AB-715D60987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714875"/>
            <a:ext cx="53213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3">
            <a:extLst>
              <a:ext uri="{FF2B5EF4-FFF2-40B4-BE49-F238E27FC236}">
                <a16:creationId xmlns:a16="http://schemas.microsoft.com/office/drawing/2014/main" id="{BB560F51-3683-4CA5-958D-69E13C8E30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50DC67-8CC7-425F-B082-B99401FA7CC2}" type="slidenum">
              <a:rPr lang="de-DE" altLang="de-DE" sz="13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altLang="de-DE" sz="13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31287586-6944-4E9E-9C99-4838DF4AF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54063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81B7CA46-5CE9-4146-BDC5-6D22A30E4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714875"/>
            <a:ext cx="53213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3">
            <a:extLst>
              <a:ext uri="{FF2B5EF4-FFF2-40B4-BE49-F238E27FC236}">
                <a16:creationId xmlns:a16="http://schemas.microsoft.com/office/drawing/2014/main" id="{48178A08-23E7-477C-997D-B5F3250235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D05749-0CC3-426A-A45F-A26C0D3F666D}" type="slidenum">
              <a:rPr lang="de-DE" altLang="de-DE" sz="13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de-DE" sz="13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C3F88DE4-F17C-4DF9-8069-ECC17B47F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54063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154B6303-5559-4227-B214-E3176B33E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714875"/>
            <a:ext cx="53213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3">
            <a:extLst>
              <a:ext uri="{FF2B5EF4-FFF2-40B4-BE49-F238E27FC236}">
                <a16:creationId xmlns:a16="http://schemas.microsoft.com/office/drawing/2014/main" id="{8A40235B-B3BA-47F1-871F-747ADB9A97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8E3F5D-ECDB-451B-A1CE-8F8B07EA2D2B}" type="slidenum">
              <a:rPr lang="de-DE" altLang="de-DE" sz="13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DE" altLang="de-DE" sz="1300"/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6E788A7D-244A-4A54-8603-EFE44452F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54063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Text Box 2">
            <a:extLst>
              <a:ext uri="{FF2B5EF4-FFF2-40B4-BE49-F238E27FC236}">
                <a16:creationId xmlns:a16="http://schemas.microsoft.com/office/drawing/2014/main" id="{203D2348-367F-46FD-8A54-1636B33D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714875"/>
            <a:ext cx="53213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3">
            <a:extLst>
              <a:ext uri="{FF2B5EF4-FFF2-40B4-BE49-F238E27FC236}">
                <a16:creationId xmlns:a16="http://schemas.microsoft.com/office/drawing/2014/main" id="{AE943AD5-C7FA-4383-892D-30C5CD657D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8A5634-7967-44F0-AEE0-3AA568ED9B14}" type="slidenum">
              <a:rPr lang="de-DE" altLang="de-DE" sz="13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DE" altLang="de-DE" sz="1300"/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A40EB6E7-24DA-4A41-97A1-658B5B951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54063"/>
            <a:ext cx="4953000" cy="3714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9DFF36B5-05D3-4ED8-AD69-F30580D4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714875"/>
            <a:ext cx="53213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333" y="-9334"/>
            <a:ext cx="10109072" cy="757834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16D70-9BE6-4C36-B8A5-5758EA39CC47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399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7C7A0-31F3-4BBE-BDF1-D6B66F48308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6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7C7A0-31F3-4BBE-BDF1-D6B66F48308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7C7A0-31F3-4BBE-BDF1-D6B66F48308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2729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7C7A0-31F3-4BBE-BDF1-D6B66F48308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0780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7C7A0-31F3-4BBE-BDF1-D6B66F48308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3651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2D22E-07E0-496D-A6B7-7DD1255CC721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565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37C05-52A5-4141-82EF-9DEF2F078A58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355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942552-1A2F-4521-BE8D-7FB9D4378E80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063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0C2D2-4713-4F8B-BC38-FBE9907C238E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206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A1995-A4EB-4ACB-84AA-17EE6019F0A7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286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7623C-A8FE-4468-918D-2B2D032D716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0786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A5FC-4603-4EF1-879C-8A602A73BC9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656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14D72-D4EB-4EBC-8200-B3EACC2C757C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9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954CC-647E-46A5-96E8-A2DC419D4C8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693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46C33-0A67-4CB1-9CA2-931A1D62F5C1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616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34" y="-9334"/>
            <a:ext cx="10109073" cy="757834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1651"/>
            <a:ext cx="6997914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8922" y="6659484"/>
            <a:ext cx="7542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41" y="6659484"/>
            <a:ext cx="509650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808" y="6659484"/>
            <a:ext cx="5651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EEDA8CF-1E1C-415C-8056-0D4B7CC3415E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074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11.m4a"/><Relationship Id="rId7" Type="http://schemas.openxmlformats.org/officeDocument/2006/relationships/diagramLayout" Target="../diagrams/layout1.xml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8.m4a"/><Relationship Id="rId7" Type="http://schemas.openxmlformats.org/officeDocument/2006/relationships/hyperlink" Target="https://www.gms-kellinghusen.de/unsere-schule/oberstufe.html" TargetMode="External"/><Relationship Id="rId2" Type="http://schemas.microsoft.com/office/2007/relationships/media" Target="../media/media28.m4a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3">
            <a:extLst>
              <a:ext uri="{FF2B5EF4-FFF2-40B4-BE49-F238E27FC236}">
                <a16:creationId xmlns:a16="http://schemas.microsoft.com/office/drawing/2014/main" id="{52938EF2-4482-4026-83E8-E0C065B8D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dirty="0"/>
              <a:t>      </a:t>
            </a:r>
            <a:r>
              <a:rPr lang="de-DE" altLang="de-DE" sz="3600" dirty="0"/>
              <a:t>Funktion dieser Präsentation</a:t>
            </a:r>
            <a:endParaRPr lang="de-DE" altLang="de-DE" sz="4000" dirty="0"/>
          </a:p>
        </p:txBody>
      </p:sp>
      <p:sp>
        <p:nvSpPr>
          <p:cNvPr id="28674" name="Inhaltsplatzhalter 4">
            <a:extLst>
              <a:ext uri="{FF2B5EF4-FFF2-40B4-BE49-F238E27FC236}">
                <a16:creationId xmlns:a16="http://schemas.microsoft.com/office/drawing/2014/main" id="{59ED476E-0D6C-4F45-AEA9-A8BA236B78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altLang="de-DE" sz="2400" dirty="0"/>
              <a:t>Zum besseren Verständnis haben wir diese Präsentation erläutert: </a:t>
            </a:r>
          </a:p>
          <a:p>
            <a:endParaRPr lang="de-DE" altLang="de-DE" sz="2000" dirty="0"/>
          </a:p>
          <a:p>
            <a:pPr marL="0" indent="0" algn="ctr">
              <a:buNone/>
            </a:pPr>
            <a:r>
              <a:rPr lang="de-DE" altLang="de-DE" sz="2400" dirty="0"/>
              <a:t>Starten Sie die vertonte Präsentation über die Schaltfläche </a:t>
            </a:r>
          </a:p>
          <a:p>
            <a:pPr algn="ctr"/>
            <a:r>
              <a:rPr lang="de-DE" altLang="de-DE" sz="2400" dirty="0"/>
              <a:t>„</a:t>
            </a:r>
            <a:r>
              <a:rPr lang="de-DE" altLang="de-DE" sz="2400" b="1" i="1" dirty="0"/>
              <a:t>Vom Anfang wiedergeben</a:t>
            </a:r>
            <a:r>
              <a:rPr lang="de-DE" altLang="de-DE" sz="2400" dirty="0"/>
              <a:t>“ (Menü Bildschirmpräsentation) </a:t>
            </a:r>
          </a:p>
          <a:p>
            <a:pPr marL="0" indent="0" algn="ctr">
              <a:buNone/>
            </a:pPr>
            <a:r>
              <a:rPr lang="de-DE" altLang="de-DE" sz="2400" dirty="0"/>
              <a:t>oder mit der </a:t>
            </a:r>
          </a:p>
          <a:p>
            <a:pPr algn="ctr"/>
            <a:r>
              <a:rPr lang="de-DE" altLang="de-DE" sz="2400" dirty="0"/>
              <a:t>Taste </a:t>
            </a:r>
            <a:r>
              <a:rPr lang="de-DE" altLang="de-DE" sz="2400" b="1" i="1" dirty="0"/>
              <a:t>F5</a:t>
            </a:r>
            <a:r>
              <a:rPr lang="de-DE" altLang="de-DE" sz="2400" dirty="0"/>
              <a:t>.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64B552C7-2A64-4D4A-BC4F-BAE5DFDF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3"/>
    </mc:Choice>
    <mc:Fallback xmlns="">
      <p:transition spd="slow" advTm="73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>
            <a:extLst>
              <a:ext uri="{FF2B5EF4-FFF2-40B4-BE49-F238E27FC236}">
                <a16:creationId xmlns:a16="http://schemas.microsoft.com/office/drawing/2014/main" id="{9876B912-C26C-46A1-86EE-71B6E3972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78556"/>
            <a:ext cx="6997913" cy="1455937"/>
          </a:xfrm>
        </p:spPr>
        <p:txBody>
          <a:bodyPr/>
          <a:lstStyle/>
          <a:p>
            <a:pPr algn="ctr"/>
            <a:r>
              <a:rPr lang="de-DE" altLang="de-DE" dirty="0"/>
              <a:t>Beispiel III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C0F9B65-03E5-41F2-92D5-2CB67FB241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619450"/>
            <a:ext cx="8726114" cy="3393151"/>
          </a:xfrm>
          <a:noFill/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4064AD78-724C-44A4-8A24-3CFEFF5F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v4">
            <a:hlinkClick r:id="" action="ppaction://media"/>
            <a:extLst>
              <a:ext uri="{FF2B5EF4-FFF2-40B4-BE49-F238E27FC236}">
                <a16:creationId xmlns:a16="http://schemas.microsoft.com/office/drawing/2014/main" id="{C6B5FE86-DCAB-47AA-951E-8B0B19C844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2720" y="62593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7"/>
    </mc:Choice>
    <mc:Fallback xmlns="">
      <p:transition spd="slow" advTm="2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0" objId="5"/>
        <p14:stopEvt time="23487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>
            <a:extLst>
              <a:ext uri="{FF2B5EF4-FFF2-40B4-BE49-F238E27FC236}">
                <a16:creationId xmlns:a16="http://schemas.microsoft.com/office/drawing/2014/main" id="{DC952F44-D798-4DB5-A096-94D2E7C37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78556"/>
            <a:ext cx="6997913" cy="1455937"/>
          </a:xfrm>
        </p:spPr>
        <p:txBody>
          <a:bodyPr/>
          <a:lstStyle/>
          <a:p>
            <a:pPr algn="ctr"/>
            <a:r>
              <a:rPr lang="de-DE" altLang="de-DE" dirty="0"/>
              <a:t>Beispiel IV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B9ABEC7-B8AE-4450-AE14-4D8370C246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619449"/>
            <a:ext cx="8703928" cy="3384523"/>
          </a:xfrm>
          <a:noFill/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D2D42A10-C2C1-4580-889F-EE33DB98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v5">
            <a:hlinkClick r:id="" action="ppaction://media"/>
            <a:extLst>
              <a:ext uri="{FF2B5EF4-FFF2-40B4-BE49-F238E27FC236}">
                <a16:creationId xmlns:a16="http://schemas.microsoft.com/office/drawing/2014/main" id="{98362740-96BC-4D24-B91B-E75C2AE7A5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4688" y="601208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6"/>
    </mc:Choice>
    <mc:Fallback xmlns="">
      <p:transition spd="slow" advTm="1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8" objId="2"/>
        <p14:stopEvt time="18206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>
            <a:extLst>
              <a:ext uri="{FF2B5EF4-FFF2-40B4-BE49-F238E27FC236}">
                <a16:creationId xmlns:a16="http://schemas.microsoft.com/office/drawing/2014/main" id="{E7A37CD0-1AD3-4D4C-ADC6-CBEC0FA93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671971"/>
            <a:ext cx="7272560" cy="1455937"/>
          </a:xfrm>
        </p:spPr>
        <p:txBody>
          <a:bodyPr>
            <a:normAutofit/>
          </a:bodyPr>
          <a:lstStyle/>
          <a:p>
            <a:pPr algn="ctr"/>
            <a:r>
              <a:rPr lang="de-DE" altLang="de-DE" sz="3600" dirty="0"/>
              <a:t>3. Was ist ein Profil?</a:t>
            </a:r>
          </a:p>
        </p:txBody>
      </p:sp>
      <p:pic>
        <p:nvPicPr>
          <p:cNvPr id="4" name="Picture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BD0E118-5894-4CEA-805E-106B0A9A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41989" name="Inhaltsplatzhalter 2">
            <a:extLst>
              <a:ext uri="{FF2B5EF4-FFF2-40B4-BE49-F238E27FC236}">
                <a16:creationId xmlns:a16="http://schemas.microsoft.com/office/drawing/2014/main" id="{57E1B54A-D20D-41F9-A11A-ECC8397A2B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937543"/>
              </p:ext>
            </p:extLst>
          </p:nvPr>
        </p:nvGraphicFramePr>
        <p:xfrm>
          <a:off x="560472" y="2381648"/>
          <a:ext cx="7107628" cy="427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profil">
            <a:hlinkClick r:id="" action="ppaction://media"/>
            <a:extLst>
              <a:ext uri="{FF2B5EF4-FFF2-40B4-BE49-F238E27FC236}">
                <a16:creationId xmlns:a16="http://schemas.microsoft.com/office/drawing/2014/main" id="{8431E424-E43D-4144-ABC1-38ADE731F3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40712" y="63554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40"/>
    </mc:Choice>
    <mc:Fallback xmlns="">
      <p:transition spd="slow" advTm="58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47" objId="5"/>
        <p14:stopEvt time="55430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>
            <a:extLst>
              <a:ext uri="{FF2B5EF4-FFF2-40B4-BE49-F238E27FC236}">
                <a16:creationId xmlns:a16="http://schemas.microsoft.com/office/drawing/2014/main" id="{5A71F6FC-6ECC-4826-92BB-70A3E26CE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C2C7295B-90F0-45CC-B6C0-6FF9D622B7E0}"/>
              </a:ext>
            </a:extLst>
          </p:cNvPr>
          <p:cNvGraphicFramePr>
            <a:graphicFrameLocks noGrp="1"/>
          </p:cNvGraphicFramePr>
          <p:nvPr/>
        </p:nvGraphicFramePr>
        <p:xfrm>
          <a:off x="863600" y="2411413"/>
          <a:ext cx="8497888" cy="338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5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54">
                <a:tc>
                  <a:txBody>
                    <a:bodyPr/>
                    <a:lstStyle/>
                    <a:p>
                      <a:r>
                        <a:rPr lang="de-DE" altLang="de-DE" sz="2400" b="1" dirty="0"/>
                        <a:t>Biologie:</a:t>
                      </a:r>
                      <a:endParaRPr lang="de-DE" sz="2400" b="1" dirty="0"/>
                    </a:p>
                  </a:txBody>
                  <a:tcPr marL="91450" marR="91450" marT="45712" marB="4571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dirty="0"/>
                        <a:t>Den Code des Lebens knacken</a:t>
                      </a:r>
                    </a:p>
                  </a:txBody>
                  <a:tcPr marL="91450" marR="91450"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54">
                <a:tc>
                  <a:txBody>
                    <a:bodyPr/>
                    <a:lstStyle/>
                    <a:p>
                      <a:r>
                        <a:rPr lang="de-DE" altLang="de-DE" sz="2400" b="1" dirty="0"/>
                        <a:t>Sport:</a:t>
                      </a:r>
                      <a:endParaRPr lang="de-DE" sz="2400" b="1" dirty="0"/>
                    </a:p>
                  </a:txBody>
                  <a:tcPr marL="91450" marR="91450" marT="45712" marB="4571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dirty="0"/>
                        <a:t>Du kannst mehr, als du denkst!</a:t>
                      </a:r>
                    </a:p>
                  </a:txBody>
                  <a:tcPr marL="91450" marR="91450" marT="45712" marB="4571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884">
                <a:tc>
                  <a:txBody>
                    <a:bodyPr/>
                    <a:lstStyle/>
                    <a:p>
                      <a:r>
                        <a:rPr lang="de-DE" altLang="de-DE" sz="2400" b="1" dirty="0"/>
                        <a:t>Geographie:</a:t>
                      </a:r>
                      <a:endParaRPr lang="de-DE" sz="2400" b="1" dirty="0"/>
                    </a:p>
                  </a:txBody>
                  <a:tcPr marL="91450" marR="91450" marT="45712" marB="4571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dirty="0"/>
                        <a:t>Die Zukunft als Herausforderung – zwischen Wachstum und Nachhaltigkeit</a:t>
                      </a:r>
                    </a:p>
                  </a:txBody>
                  <a:tcPr marL="91450" marR="91450"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84">
                <a:tc>
                  <a:txBody>
                    <a:bodyPr/>
                    <a:lstStyle/>
                    <a:p>
                      <a:r>
                        <a:rPr lang="de-DE" altLang="de-DE" sz="2400" b="1" dirty="0"/>
                        <a:t>Geschichte:</a:t>
                      </a:r>
                      <a:endParaRPr lang="de-DE" sz="2400" b="1" dirty="0"/>
                    </a:p>
                  </a:txBody>
                  <a:tcPr marL="91450" marR="91450" marT="45712" marB="4571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dirty="0"/>
                        <a:t>Dem Fortschritt auf der Spur – Fragen an die Geschichte</a:t>
                      </a:r>
                    </a:p>
                  </a:txBody>
                  <a:tcPr marL="91450" marR="91450" marT="45712" marB="4571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884">
                <a:tc>
                  <a:txBody>
                    <a:bodyPr/>
                    <a:lstStyle/>
                    <a:p>
                      <a:r>
                        <a:rPr lang="de-DE" altLang="de-DE" sz="2400" b="1" dirty="0"/>
                        <a:t>Englisch:</a:t>
                      </a:r>
                      <a:endParaRPr lang="de-DE" sz="2400" b="1" dirty="0"/>
                    </a:p>
                  </a:txBody>
                  <a:tcPr marL="91450" marR="91450" marT="45712" marB="4571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400" dirty="0" err="1"/>
                        <a:t>Languages</a:t>
                      </a:r>
                      <a:r>
                        <a:rPr lang="de-DE" altLang="de-DE" sz="2400" dirty="0"/>
                        <a:t> </a:t>
                      </a:r>
                      <a:r>
                        <a:rPr lang="de-DE" altLang="de-DE" sz="2400" dirty="0" err="1"/>
                        <a:t>as</a:t>
                      </a:r>
                      <a:r>
                        <a:rPr lang="de-DE" altLang="de-DE" sz="2400" dirty="0"/>
                        <a:t> </a:t>
                      </a:r>
                      <a:r>
                        <a:rPr lang="de-DE" altLang="de-DE" sz="2400" dirty="0" err="1"/>
                        <a:t>the</a:t>
                      </a:r>
                      <a:r>
                        <a:rPr lang="de-DE" altLang="de-DE" sz="2400" dirty="0"/>
                        <a:t> Key </a:t>
                      </a:r>
                      <a:r>
                        <a:rPr lang="de-DE" altLang="de-DE" sz="2400" dirty="0" err="1"/>
                        <a:t>to</a:t>
                      </a:r>
                      <a:r>
                        <a:rPr lang="de-DE" altLang="de-DE" sz="2400" dirty="0"/>
                        <a:t> </a:t>
                      </a:r>
                      <a:r>
                        <a:rPr lang="de-DE" altLang="de-DE" sz="2400" dirty="0" err="1"/>
                        <a:t>the</a:t>
                      </a:r>
                      <a:r>
                        <a:rPr lang="de-DE" altLang="de-DE" sz="2400" dirty="0"/>
                        <a:t> World </a:t>
                      </a:r>
                      <a:r>
                        <a:rPr lang="de-DE" altLang="de-DE" sz="2400" dirty="0" err="1"/>
                        <a:t>and</a:t>
                      </a:r>
                      <a:r>
                        <a:rPr lang="de-DE" altLang="de-DE" sz="2400" dirty="0"/>
                        <a:t> </a:t>
                      </a:r>
                      <a:r>
                        <a:rPr lang="de-DE" altLang="de-DE" sz="2400" dirty="0" err="1"/>
                        <a:t>its</a:t>
                      </a:r>
                      <a:r>
                        <a:rPr lang="de-DE" altLang="de-DE" sz="2400" dirty="0"/>
                        <a:t> </a:t>
                      </a:r>
                      <a:r>
                        <a:rPr lang="de-DE" altLang="de-DE" sz="2400" dirty="0" err="1"/>
                        <a:t>Cultures</a:t>
                      </a:r>
                      <a:endParaRPr lang="de-DE" altLang="de-DE" sz="2400" dirty="0"/>
                    </a:p>
                  </a:txBody>
                  <a:tcPr marL="91450" marR="91450"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rofile2">
            <a:hlinkClick r:id="" action="ppaction://media"/>
            <a:extLst>
              <a:ext uri="{FF2B5EF4-FFF2-40B4-BE49-F238E27FC236}">
                <a16:creationId xmlns:a16="http://schemas.microsoft.com/office/drawing/2014/main" id="{E4745652-1DAB-496F-926C-FEE7A8CE03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8744" y="6264513"/>
            <a:ext cx="609600" cy="609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528B1C-C2DF-4757-9359-604796874DB0}"/>
              </a:ext>
            </a:extLst>
          </p:cNvPr>
          <p:cNvSpPr txBox="1"/>
          <p:nvPr/>
        </p:nvSpPr>
        <p:spPr>
          <a:xfrm>
            <a:off x="791840" y="1765062"/>
            <a:ext cx="5101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tx1"/>
                </a:solidFill>
              </a:rPr>
              <a:t>Unser Profilangebot:</a:t>
            </a:r>
            <a:endParaRPr lang="de-DE" sz="32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B13D33A-2EAE-4A5E-AF0C-6085ED3C6415}"/>
              </a:ext>
            </a:extLst>
          </p:cNvPr>
          <p:cNvSpPr txBox="1">
            <a:spLocks noChangeArrowheads="1"/>
          </p:cNvSpPr>
          <p:nvPr/>
        </p:nvSpPr>
        <p:spPr>
          <a:xfrm>
            <a:off x="-248" y="671971"/>
            <a:ext cx="7272808" cy="14559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600" dirty="0"/>
              <a:t>3. Was ist ein Profil?</a:t>
            </a:r>
          </a:p>
        </p:txBody>
      </p:sp>
    </p:spTree>
    <p:custDataLst>
      <p:tags r:id="rId1"/>
    </p:custDataLst>
  </p:cSld>
  <p:clrMapOvr>
    <a:masterClrMapping/>
  </p:clrMapOvr>
  <p:transition advTm="245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44" objId="3"/>
        <p14:stopEvt time="1768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>
            <a:extLst>
              <a:ext uri="{FF2B5EF4-FFF2-40B4-BE49-F238E27FC236}">
                <a16:creationId xmlns:a16="http://schemas.microsoft.com/office/drawing/2014/main" id="{E9F99FB0-86C4-4966-9101-C40B1B269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0711" y="671971"/>
            <a:ext cx="6997913" cy="1455937"/>
          </a:xfrm>
        </p:spPr>
        <p:txBody>
          <a:bodyPr>
            <a:normAutofit/>
          </a:bodyPr>
          <a:lstStyle/>
          <a:p>
            <a:pPr algn="ctr"/>
            <a:r>
              <a:rPr lang="de-DE" altLang="de-DE" sz="3600" dirty="0"/>
              <a:t>4. Was erwartet mich in der Einführungsphase?</a:t>
            </a: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0496C8D8-F9F3-4B11-9F47-499979D26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7273"/>
              </p:ext>
            </p:extLst>
          </p:nvPr>
        </p:nvGraphicFramePr>
        <p:xfrm>
          <a:off x="503808" y="2147122"/>
          <a:ext cx="8041209" cy="3414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483">
                  <a:extLst>
                    <a:ext uri="{9D8B030D-6E8A-4147-A177-3AD203B41FA5}">
                      <a16:colId xmlns:a16="http://schemas.microsoft.com/office/drawing/2014/main" val="1368279093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2921161010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003996408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631232177"/>
                    </a:ext>
                  </a:extLst>
                </a:gridCol>
              </a:tblGrid>
              <a:tr h="541737">
                <a:tc>
                  <a:txBody>
                    <a:bodyPr/>
                    <a:lstStyle/>
                    <a:p>
                      <a:r>
                        <a:rPr lang="de-DE" dirty="0"/>
                        <a:t>Jahrgang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Ziel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362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1" dirty="0"/>
                        <a:t>Einführungsphase </a:t>
                      </a:r>
                    </a:p>
                    <a:p>
                      <a:r>
                        <a:rPr lang="de-DE" b="1" dirty="0"/>
                        <a:t>(11.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Versetzung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817915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0" dirty="0"/>
                        <a:t>Qualifikationsphase 1</a:t>
                      </a:r>
                    </a:p>
                    <a:p>
                      <a:r>
                        <a:rPr lang="de-DE" b="0" dirty="0"/>
                        <a:t>(12.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FHR (schulisch)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940901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0" dirty="0"/>
                        <a:t>Qualifikationsphase 2</a:t>
                      </a:r>
                    </a:p>
                    <a:p>
                      <a:r>
                        <a:rPr lang="de-DE" b="0" dirty="0"/>
                        <a:t>(13.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AHR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196381"/>
                  </a:ext>
                </a:extLst>
              </a:tr>
            </a:tbl>
          </a:graphicData>
        </a:graphic>
      </p:graphicFrame>
      <p:pic>
        <p:nvPicPr>
          <p:cNvPr id="34819" name="Picture 3">
            <a:extLst>
              <a:ext uri="{FF2B5EF4-FFF2-40B4-BE49-F238E27FC236}">
                <a16:creationId xmlns:a16="http://schemas.microsoft.com/office/drawing/2014/main" id="{42C3F9D6-CF3C-4011-9B50-7CCBDA9E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e1">
            <a:hlinkClick r:id="" action="ppaction://media"/>
            <a:extLst>
              <a:ext uri="{FF2B5EF4-FFF2-40B4-BE49-F238E27FC236}">
                <a16:creationId xmlns:a16="http://schemas.microsoft.com/office/drawing/2014/main" id="{E8C40E1B-8EC2-4876-8EDE-6872E4A50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2720" y="60120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0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57"/>
    </mc:Choice>
    <mc:Fallback xmlns="">
      <p:transition spd="slow" advTm="4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4" objId="3"/>
        <p14:stopEvt time="4323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2">
            <a:extLst>
              <a:ext uri="{FF2B5EF4-FFF2-40B4-BE49-F238E27FC236}">
                <a16:creationId xmlns:a16="http://schemas.microsoft.com/office/drawing/2014/main" id="{12D6088D-31C0-433C-A5FD-211DF1A82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1979613"/>
            <a:ext cx="90725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 marL="338138" indent="-338138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/>
              <a:t>Kernfächer: Deutsch, Mathe, Fremdsprache		</a:t>
            </a:r>
          </a:p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/>
              <a:t>Profilfächer: Biologie, Sport mit Sporttheorie, Geschichte, Geographie, Englisch</a:t>
            </a:r>
          </a:p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/>
              <a:t>Spanisch, Französisch, Latein</a:t>
            </a:r>
          </a:p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/>
              <a:t>Physik, Chemie, Biologie, Informatik</a:t>
            </a:r>
          </a:p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 err="1"/>
              <a:t>WiPo</a:t>
            </a:r>
            <a:r>
              <a:rPr lang="de-DE" altLang="de-DE" dirty="0"/>
              <a:t>, </a:t>
            </a:r>
            <a:r>
              <a:rPr lang="de-DE" altLang="de-DE" dirty="0" err="1"/>
              <a:t>Geo</a:t>
            </a:r>
            <a:r>
              <a:rPr lang="de-DE" altLang="de-DE" dirty="0"/>
              <a:t>, Ges</a:t>
            </a:r>
          </a:p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/>
              <a:t>Philosophie oder Religion</a:t>
            </a:r>
          </a:p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/>
              <a:t>DAS, Kunst oder Musik</a:t>
            </a:r>
          </a:p>
          <a:p>
            <a:pPr marL="342900" indent="-342900" eaLnBrk="1" hangingPunct="1">
              <a:buClr>
                <a:srgbClr val="ED8513"/>
              </a:buClr>
              <a:buFont typeface="Wingdings" panose="05000000000000000000" pitchFamily="2" charset="2"/>
              <a:buChar char="Ø"/>
            </a:pPr>
            <a:r>
              <a:rPr lang="de-DE" altLang="de-DE" dirty="0"/>
              <a:t>Berufsorientierungsseminar (BO-Seminar)</a:t>
            </a: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E785B9BF-1BD1-4DFC-85BD-C69483467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e2">
            <a:hlinkClick r:id="" action="ppaction://media"/>
            <a:extLst>
              <a:ext uri="{FF2B5EF4-FFF2-40B4-BE49-F238E27FC236}">
                <a16:creationId xmlns:a16="http://schemas.microsoft.com/office/drawing/2014/main" id="{D9508EB0-771A-473C-8734-02D0310FCB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0000" y="6228109"/>
            <a:ext cx="609600" cy="6096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6BDC2DC-62DD-462D-928C-EE32557CA2F2}"/>
              </a:ext>
            </a:extLst>
          </p:cNvPr>
          <p:cNvSpPr txBox="1">
            <a:spLocks noChangeArrowheads="1"/>
          </p:cNvSpPr>
          <p:nvPr/>
        </p:nvSpPr>
        <p:spPr>
          <a:xfrm>
            <a:off x="850711" y="671971"/>
            <a:ext cx="6997913" cy="14559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600"/>
              <a:t>4. Was erwartet mich in der Einführungsphase?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p:transition advTm="64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8" objId="2"/>
        <p14:stopEvt time="63835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>
            <a:extLst>
              <a:ext uri="{FF2B5EF4-FFF2-40B4-BE49-F238E27FC236}">
                <a16:creationId xmlns:a16="http://schemas.microsoft.com/office/drawing/2014/main" id="{933034C1-1B9F-4F40-A406-E55120E7D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848" y="678556"/>
            <a:ext cx="6997913" cy="1455937"/>
          </a:xfrm>
        </p:spPr>
        <p:txBody>
          <a:bodyPr>
            <a:normAutofit/>
          </a:bodyPr>
          <a:lstStyle/>
          <a:p>
            <a:pPr algn="ctr"/>
            <a:r>
              <a:rPr lang="de-DE" altLang="de-DE" sz="3600" dirty="0"/>
              <a:t>4. Was erwartet mich in der Einführungsphase?</a:t>
            </a:r>
          </a:p>
        </p:txBody>
      </p:sp>
      <p:sp>
        <p:nvSpPr>
          <p:cNvPr id="53250" name="Inhaltsplatzhalter 2">
            <a:extLst>
              <a:ext uri="{FF2B5EF4-FFF2-40B4-BE49-F238E27FC236}">
                <a16:creationId xmlns:a16="http://schemas.microsoft.com/office/drawing/2014/main" id="{8F6DDBBB-9EAA-4E37-A1DF-375529D675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1922" y="2483693"/>
            <a:ext cx="8856662" cy="55403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Unterricht im Klassenverband und im Kurssystem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Klausuren statt Klassenarbeiten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Notenskala von 15 P. - 00 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Ganzjahresnoten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Sprachenfahrt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Planung der Studienfahrt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400" dirty="0"/>
              <a:t>[…]</a:t>
            </a:r>
          </a:p>
          <a:p>
            <a:pPr>
              <a:buFontTx/>
              <a:buChar char="-"/>
            </a:pPr>
            <a:endParaRPr lang="de-DE" altLang="de-DE" dirty="0"/>
          </a:p>
          <a:p>
            <a:pPr>
              <a:buFontTx/>
              <a:buChar char="-"/>
            </a:pPr>
            <a:endParaRPr lang="de-DE" altLang="de-DE" dirty="0"/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599575FD-64A3-4AE9-B9A4-2416CB65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e">
            <a:hlinkClick r:id="" action="ppaction://media"/>
            <a:extLst>
              <a:ext uri="{FF2B5EF4-FFF2-40B4-BE49-F238E27FC236}">
                <a16:creationId xmlns:a16="http://schemas.microsoft.com/office/drawing/2014/main" id="{D39369D2-6462-4382-887B-5871F5A167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8984" y="61561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3"/>
    </mc:Choice>
    <mc:Fallback xmlns="">
      <p:transition spd="slow" advTm="5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8" objId="3"/>
        <p14:stopEvt time="5585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>
            <a:extLst>
              <a:ext uri="{FF2B5EF4-FFF2-40B4-BE49-F238E27FC236}">
                <a16:creationId xmlns:a16="http://schemas.microsoft.com/office/drawing/2014/main" id="{89B2DC0D-9A1D-4767-8A5D-83273FDFED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041" y="671971"/>
            <a:ext cx="6997913" cy="1060095"/>
          </a:xfrm>
        </p:spPr>
        <p:txBody>
          <a:bodyPr>
            <a:noAutofit/>
          </a:bodyPr>
          <a:lstStyle/>
          <a:p>
            <a:pPr algn="ctr"/>
            <a:r>
              <a:rPr lang="de-DE" altLang="de-DE" sz="3600" dirty="0"/>
              <a:t>       4. Was erwartet mich in der E-Phase?</a:t>
            </a:r>
            <a:br>
              <a:rPr lang="de-DE" altLang="de-DE" sz="3600" dirty="0"/>
            </a:br>
            <a:endParaRPr lang="de-DE" altLang="de-DE" sz="3600" dirty="0"/>
          </a:p>
        </p:txBody>
      </p:sp>
      <p:pic>
        <p:nvPicPr>
          <p:cNvPr id="54274" name="Grafik 3">
            <a:extLst>
              <a:ext uri="{FF2B5EF4-FFF2-40B4-BE49-F238E27FC236}">
                <a16:creationId xmlns:a16="http://schemas.microsoft.com/office/drawing/2014/main" id="{C0DAED81-B4E1-42AC-9E88-C4F607200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8709" r="13856" b="30434"/>
          <a:stretch/>
        </p:blipFill>
        <p:spPr bwMode="auto">
          <a:xfrm>
            <a:off x="431800" y="2483693"/>
            <a:ext cx="8280921" cy="315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>
            <a:extLst>
              <a:ext uri="{FF2B5EF4-FFF2-40B4-BE49-F238E27FC236}">
                <a16:creationId xmlns:a16="http://schemas.microsoft.com/office/drawing/2014/main" id="{7E9423AA-E84A-4BEB-BFB7-C7511A0E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6" name="Textfeld 2">
            <a:extLst>
              <a:ext uri="{FF2B5EF4-FFF2-40B4-BE49-F238E27FC236}">
                <a16:creationId xmlns:a16="http://schemas.microsoft.com/office/drawing/2014/main" id="{694B7D3C-1B47-46F8-A294-64368831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904" y="2809234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chemeClr val="tx1"/>
                </a:solidFill>
              </a:rPr>
              <a:t>(Geographie und Geschichte)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9EA9B2-C036-45A9-8D08-D5DE5791C241}"/>
              </a:ext>
            </a:extLst>
          </p:cNvPr>
          <p:cNvSpPr txBox="1"/>
          <p:nvPr/>
        </p:nvSpPr>
        <p:spPr>
          <a:xfrm>
            <a:off x="816434" y="2022028"/>
            <a:ext cx="654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400" dirty="0">
                <a:solidFill>
                  <a:srgbClr val="ED8513"/>
                </a:solidFill>
              </a:rPr>
              <a:t>Beispiel des Stundenaufbaus:</a:t>
            </a:r>
            <a:endParaRPr lang="de-DE" sz="2400" dirty="0">
              <a:solidFill>
                <a:srgbClr val="ED8513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2DF63A7-BBC1-4D27-A57B-BE91BEB31D01}"/>
              </a:ext>
            </a:extLst>
          </p:cNvPr>
          <p:cNvSpPr txBox="1"/>
          <p:nvPr/>
        </p:nvSpPr>
        <p:spPr>
          <a:xfrm rot="8179552">
            <a:off x="7731303" y="4626528"/>
            <a:ext cx="12491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8EF856-B05A-4C8F-AA3D-71DB56DA7F0C}"/>
              </a:ext>
            </a:extLst>
          </p:cNvPr>
          <p:cNvSpPr txBox="1"/>
          <p:nvPr/>
        </p:nvSpPr>
        <p:spPr>
          <a:xfrm>
            <a:off x="1127125" y="317753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     </a:t>
            </a:r>
            <a:r>
              <a:rPr lang="de-DE" sz="2400" b="1" dirty="0"/>
              <a:t>4</a:t>
            </a:r>
            <a:endParaRPr lang="de-DE" sz="2000" b="1" dirty="0"/>
          </a:p>
        </p:txBody>
      </p:sp>
      <p:pic>
        <p:nvPicPr>
          <p:cNvPr id="8" name="e5">
            <a:hlinkClick r:id="" action="ppaction://media"/>
            <a:extLst>
              <a:ext uri="{FF2B5EF4-FFF2-40B4-BE49-F238E27FC236}">
                <a16:creationId xmlns:a16="http://schemas.microsoft.com/office/drawing/2014/main" id="{438624E8-485F-4D25-BFA9-6A910D415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910" y="61049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80"/>
    </mc:Choice>
    <mc:Fallback xmlns="">
      <p:transition spd="slow" advTm="4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4" objId="8"/>
        <p14:stopEvt time="45813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>
            <a:extLst>
              <a:ext uri="{FF2B5EF4-FFF2-40B4-BE49-F238E27FC236}">
                <a16:creationId xmlns:a16="http://schemas.microsoft.com/office/drawing/2014/main" id="{E9F99FB0-86C4-4966-9101-C40B1B269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0496C8D8-F9F3-4B11-9F47-499979D26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317810"/>
              </p:ext>
            </p:extLst>
          </p:nvPr>
        </p:nvGraphicFramePr>
        <p:xfrm>
          <a:off x="503808" y="2147122"/>
          <a:ext cx="8041209" cy="3414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483">
                  <a:extLst>
                    <a:ext uri="{9D8B030D-6E8A-4147-A177-3AD203B41FA5}">
                      <a16:colId xmlns:a16="http://schemas.microsoft.com/office/drawing/2014/main" val="1368279093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2921161010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003996408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631232177"/>
                    </a:ext>
                  </a:extLst>
                </a:gridCol>
              </a:tblGrid>
              <a:tr h="541737">
                <a:tc>
                  <a:txBody>
                    <a:bodyPr/>
                    <a:lstStyle/>
                    <a:p>
                      <a:r>
                        <a:rPr lang="de-DE" dirty="0"/>
                        <a:t>Jahrgang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Ziel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362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0" dirty="0"/>
                        <a:t>Einführungsphase </a:t>
                      </a:r>
                    </a:p>
                    <a:p>
                      <a:r>
                        <a:rPr lang="de-DE" b="0" dirty="0"/>
                        <a:t>(11.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Versetzung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817915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1" dirty="0"/>
                        <a:t>Qualifikationsphase 1</a:t>
                      </a:r>
                    </a:p>
                    <a:p>
                      <a:r>
                        <a:rPr lang="de-DE" b="1" dirty="0"/>
                        <a:t>(12.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FHR (schulisch)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940901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1" dirty="0"/>
                        <a:t>Qualifikationsphase 2</a:t>
                      </a:r>
                    </a:p>
                    <a:p>
                      <a:r>
                        <a:rPr lang="de-DE" b="1" dirty="0"/>
                        <a:t>(13.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AHR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196381"/>
                  </a:ext>
                </a:extLst>
              </a:tr>
            </a:tbl>
          </a:graphicData>
        </a:graphic>
      </p:graphicFrame>
      <p:pic>
        <p:nvPicPr>
          <p:cNvPr id="34819" name="Picture 3">
            <a:extLst>
              <a:ext uri="{FF2B5EF4-FFF2-40B4-BE49-F238E27FC236}">
                <a16:creationId xmlns:a16="http://schemas.microsoft.com/office/drawing/2014/main" id="{42C3F9D6-CF3C-4011-9B50-7CCBDA9E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q1">
            <a:hlinkClick r:id="" action="ppaction://media"/>
            <a:extLst>
              <a:ext uri="{FF2B5EF4-FFF2-40B4-BE49-F238E27FC236}">
                <a16:creationId xmlns:a16="http://schemas.microsoft.com/office/drawing/2014/main" id="{C07D6047-ED03-4F68-AC63-A33EE8DE71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6736" y="61561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9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9"/>
    </mc:Choice>
    <mc:Fallback xmlns="">
      <p:transition spd="slow" advTm="41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2" objId="4"/>
        <p14:stopEvt time="40638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55292A-E288-417D-AAEE-5658B0FFD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22" y="2080069"/>
            <a:ext cx="8856662" cy="54895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de-DE" dirty="0"/>
              <a:t>„Spezialisierung“</a:t>
            </a:r>
            <a:endParaRPr lang="de-DE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dirty="0"/>
              <a:t>Wegfall des BO-Seminars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dirty="0"/>
              <a:t>Profilseminar (bis einschl. Q2.1)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dirty="0"/>
              <a:t>Wahl der Kernfächer auf erhöhtem Anforderungsniveau (</a:t>
            </a:r>
            <a:r>
              <a:rPr lang="de-DE" dirty="0" err="1"/>
              <a:t>eA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dirty="0"/>
              <a:t>Studienfahrt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dirty="0"/>
              <a:t>Wirtschaftspraktikum (12. Jg.)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dirty="0"/>
              <a:t>[…]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dirty="0"/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5DE11625-3C21-421B-A4A5-B0D1ED0D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q2">
            <a:hlinkClick r:id="" action="ppaction://media"/>
            <a:extLst>
              <a:ext uri="{FF2B5EF4-FFF2-40B4-BE49-F238E27FC236}">
                <a16:creationId xmlns:a16="http://schemas.microsoft.com/office/drawing/2014/main" id="{393ED727-9D16-4833-A32B-C8EDF3E20D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0712" y="6012085"/>
            <a:ext cx="609600" cy="6096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D07FD91-E6F3-4B75-8530-7E0E1254D09E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08"/>
    </mc:Choice>
    <mc:Fallback xmlns="">
      <p:transition spd="slow" advTm="5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55" objId="6"/>
        <p14:stopEvt time="5912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>
            <a:extLst>
              <a:ext uri="{FF2B5EF4-FFF2-40B4-BE49-F238E27FC236}">
                <a16:creationId xmlns:a16="http://schemas.microsoft.com/office/drawing/2014/main" id="{5F5FF03E-631F-46E4-9481-230654FE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336550"/>
            <a:ext cx="907256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br>
              <a:rPr lang="de-DE" altLang="de-DE" sz="5400" dirty="0"/>
            </a:br>
            <a:r>
              <a:rPr lang="de-DE" altLang="de-DE" sz="5400" dirty="0"/>
              <a:t>Informationen zur </a:t>
            </a:r>
          </a:p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de-DE" altLang="de-DE" sz="5400"/>
              <a:t>Oberstufe</a:t>
            </a:r>
            <a:endParaRPr lang="de-DE" altLang="de-DE" sz="4400" dirty="0">
              <a:solidFill>
                <a:srgbClr val="DAA402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47EC8CA9-25E1-488E-9AFB-EA62A056C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20161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0800" tIns="50400" rIns="100800" bIns="50400" anchor="ctr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endParaRPr lang="de-DE" altLang="de-DE" sz="1800">
              <a:solidFill>
                <a:srgbClr val="FFFFFF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de-DE" altLang="de-DE" sz="1800">
              <a:solidFill>
                <a:srgbClr val="FFFFFF"/>
              </a:solidFill>
            </a:endParaRP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0A911F2A-8279-4D44-B562-43A8283B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603250"/>
            <a:ext cx="226853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MOIN">
            <a:hlinkClick r:id="" action="ppaction://media"/>
            <a:extLst>
              <a:ext uri="{FF2B5EF4-FFF2-40B4-BE49-F238E27FC236}">
                <a16:creationId xmlns:a16="http://schemas.microsoft.com/office/drawing/2014/main" id="{D1AB230D-9134-417D-91FA-6210E96A3B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9513" y="60840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64" objId="3"/>
        <p14:stopEvt time="14774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Grafik 3">
            <a:extLst>
              <a:ext uri="{FF2B5EF4-FFF2-40B4-BE49-F238E27FC236}">
                <a16:creationId xmlns:a16="http://schemas.microsoft.com/office/drawing/2014/main" id="{FF6FFDB9-FF07-470F-AD79-79B37ABA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20149" r="12230" b="24008"/>
          <a:stretch>
            <a:fillRect/>
          </a:stretch>
        </p:blipFill>
        <p:spPr bwMode="auto">
          <a:xfrm>
            <a:off x="672041" y="2590737"/>
            <a:ext cx="8279688" cy="347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58D7D6B4-E899-4CDF-A3FE-24B601B1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0561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4" name="Textfeld 5">
            <a:extLst>
              <a:ext uri="{FF2B5EF4-FFF2-40B4-BE49-F238E27FC236}">
                <a16:creationId xmlns:a16="http://schemas.microsoft.com/office/drawing/2014/main" id="{20ACCE1F-D803-4B30-B98D-FD813DC26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64" y="2975296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chemeClr val="tx1"/>
                </a:solidFill>
              </a:rPr>
              <a:t>(Geographie und Geschichte)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338F1D-43A5-4B8B-867F-B1AC4760B348}"/>
              </a:ext>
            </a:extLst>
          </p:cNvPr>
          <p:cNvSpPr txBox="1"/>
          <p:nvPr/>
        </p:nvSpPr>
        <p:spPr>
          <a:xfrm>
            <a:off x="816435" y="2022028"/>
            <a:ext cx="4223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400" dirty="0">
                <a:solidFill>
                  <a:srgbClr val="ED8513"/>
                </a:solidFill>
              </a:rPr>
              <a:t>Beispiel des Stundenaufbaus:</a:t>
            </a:r>
            <a:endParaRPr lang="de-DE" sz="2400" dirty="0">
              <a:solidFill>
                <a:srgbClr val="ED8513"/>
              </a:solidFill>
            </a:endParaRPr>
          </a:p>
        </p:txBody>
      </p:sp>
      <p:pic>
        <p:nvPicPr>
          <p:cNvPr id="9" name="q3">
            <a:hlinkClick r:id="" action="ppaction://media"/>
            <a:extLst>
              <a:ext uri="{FF2B5EF4-FFF2-40B4-BE49-F238E27FC236}">
                <a16:creationId xmlns:a16="http://schemas.microsoft.com/office/drawing/2014/main" id="{457943DC-1573-431B-B3EE-67F0D26F46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4728" y="6153050"/>
            <a:ext cx="609600" cy="6096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FFC938A-5D2F-4646-BEF9-3C95E4300C3E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79"/>
    </mc:Choice>
    <mc:Fallback xmlns="">
      <p:transition spd="slow" advTm="71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3" objId="9"/>
        <p14:stopEvt time="71179" objId="9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nhaltsplatzhalter 3">
            <a:extLst>
              <a:ext uri="{FF2B5EF4-FFF2-40B4-BE49-F238E27FC236}">
                <a16:creationId xmlns:a16="http://schemas.microsoft.com/office/drawing/2014/main" id="{FFDC312A-3361-426F-AE0D-EBDF4B034F94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0909" r="15201" b="16817"/>
          <a:stretch/>
        </p:blipFill>
        <p:spPr>
          <a:xfrm>
            <a:off x="672041" y="1979637"/>
            <a:ext cx="7992888" cy="4348644"/>
          </a:xfrm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4D284C64-46A3-4ED9-80AD-D81D62D2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1" y="160561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8" name="Textfeld 5">
            <a:extLst>
              <a:ext uri="{FF2B5EF4-FFF2-40B4-BE49-F238E27FC236}">
                <a16:creationId xmlns:a16="http://schemas.microsoft.com/office/drawing/2014/main" id="{B79D58F5-8B71-4268-84B9-78D9C3969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017" y="2452216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chemeClr val="tx1"/>
                </a:solidFill>
              </a:rPr>
              <a:t>(Geographie und Geschichte)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EBF3B8-EC53-4668-BE67-251B6895525D}"/>
              </a:ext>
            </a:extLst>
          </p:cNvPr>
          <p:cNvSpPr txBox="1"/>
          <p:nvPr/>
        </p:nvSpPr>
        <p:spPr>
          <a:xfrm>
            <a:off x="816434" y="1766056"/>
            <a:ext cx="4223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400" dirty="0">
                <a:solidFill>
                  <a:srgbClr val="ED8513"/>
                </a:solidFill>
              </a:rPr>
              <a:t>Beispiel des Stundenaufbaus:</a:t>
            </a:r>
            <a:endParaRPr lang="de-DE" sz="2400" dirty="0">
              <a:solidFill>
                <a:srgbClr val="ED8513"/>
              </a:solidFill>
            </a:endParaRPr>
          </a:p>
        </p:txBody>
      </p:sp>
      <p:pic>
        <p:nvPicPr>
          <p:cNvPr id="4" name="q4">
            <a:hlinkClick r:id="" action="ppaction://media"/>
            <a:extLst>
              <a:ext uri="{FF2B5EF4-FFF2-40B4-BE49-F238E27FC236}">
                <a16:creationId xmlns:a16="http://schemas.microsoft.com/office/drawing/2014/main" id="{CA6F1DED-524B-4E76-969F-7E15AD42D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7603" y="6156101"/>
            <a:ext cx="609600" cy="6096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EB20D78-4A29-415C-AD63-AC5BF06F4F5C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6"/>
    </mc:Choice>
    <mc:Fallback xmlns="">
      <p:transition spd="slow" advTm="3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1" objId="4"/>
        <p14:stopEvt time="35882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Inhaltsplatzhalter 2">
            <a:extLst>
              <a:ext uri="{FF2B5EF4-FFF2-40B4-BE49-F238E27FC236}">
                <a16:creationId xmlns:a16="http://schemas.microsoft.com/office/drawing/2014/main" id="{171DE7A4-1A67-484A-B85B-1DDEF7337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619249"/>
            <a:ext cx="9302749" cy="5450594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de-DE" altLang="de-DE" dirty="0"/>
              <a:t>Block I (</a:t>
            </a:r>
            <a:r>
              <a:rPr lang="de-DE" altLang="de-DE" sz="2000" dirty="0"/>
              <a:t>36 Halbjahresleistungen aus der Q-Phase in einfacher Wertung)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dirty="0"/>
              <a:t>    </a:t>
            </a:r>
            <a:r>
              <a:rPr lang="de-DE" sz="2400" dirty="0"/>
              <a:t> 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4x jedes Kernfach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4x jedes mündliche Prüfungsfach			     	</a:t>
            </a:r>
            <a:r>
              <a:rPr lang="de-DE" sz="2400" dirty="0">
                <a:solidFill>
                  <a:srgbClr val="FF0000"/>
                </a:solidFill>
              </a:rPr>
              <a:t>max. 7 Fehlkurse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4x Profil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4x Geschichte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4x eine Naturwissenschaft 								  	    2x </a:t>
            </a:r>
            <a:r>
              <a:rPr lang="de-DE" sz="2400" b="1" dirty="0"/>
              <a:t>neue</a:t>
            </a:r>
            <a:r>
              <a:rPr lang="de-DE" sz="2400" dirty="0"/>
              <a:t> Fremdsprache aus Q2 (falls belegt)				 mind. 	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2x </a:t>
            </a:r>
            <a:r>
              <a:rPr lang="de-DE" sz="2400" dirty="0" err="1"/>
              <a:t>Geo</a:t>
            </a:r>
            <a:r>
              <a:rPr lang="de-DE" sz="2400" dirty="0"/>
              <a:t> oder </a:t>
            </a:r>
            <a:r>
              <a:rPr lang="de-DE" sz="2400" dirty="0" err="1"/>
              <a:t>WiPo</a:t>
            </a:r>
            <a:r>
              <a:rPr lang="de-DE" sz="2400" dirty="0"/>
              <a:t>											200 P.	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2x Philosophie/ Religion							</a:t>
            </a:r>
            <a:r>
              <a:rPr lang="de-DE" sz="2400" dirty="0">
                <a:solidFill>
                  <a:srgbClr val="FF0000"/>
                </a:solidFill>
              </a:rPr>
              <a:t>0 x 00 Punkte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1x Kunst/ Musik/ DS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1x Profilseminar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Ggf. Ergänzung auf 36 Leistungen 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/>
              <a:t>(max. 3x Sport, 1x besondere Lernleistung)</a:t>
            </a:r>
            <a:endParaRPr lang="de-DE" dirty="0"/>
          </a:p>
          <a:p>
            <a:pPr marL="0" indent="0" algn="ctr">
              <a:spcAft>
                <a:spcPts val="600"/>
              </a:spcAft>
              <a:defRPr/>
            </a:pPr>
            <a:r>
              <a:rPr lang="de-DE" sz="1800" dirty="0">
                <a:solidFill>
                  <a:srgbClr val="FF0000"/>
                </a:solidFill>
              </a:rPr>
              <a:t>Block I trägt mit </a:t>
            </a:r>
            <a:r>
              <a:rPr lang="de-DE" sz="1800" b="1" dirty="0">
                <a:solidFill>
                  <a:srgbClr val="FF0000"/>
                </a:solidFill>
              </a:rPr>
              <a:t>zwei Dritteln </a:t>
            </a:r>
            <a:r>
              <a:rPr lang="de-DE" sz="1800" dirty="0">
                <a:solidFill>
                  <a:srgbClr val="FF0000"/>
                </a:solidFill>
              </a:rPr>
              <a:t>zum Gesamtergebnis der AHR bei.</a:t>
            </a:r>
          </a:p>
          <a:p>
            <a:pPr>
              <a:spcAft>
                <a:spcPts val="600"/>
              </a:spcAft>
              <a:defRPr/>
            </a:pPr>
            <a:endParaRPr lang="de-DE" altLang="de-DE" sz="2000" dirty="0"/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068FBB9F-AA8E-4EBF-A648-CBCB295B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8372" name="Gerader Verbinder 3">
            <a:extLst>
              <a:ext uri="{FF2B5EF4-FFF2-40B4-BE49-F238E27FC236}">
                <a16:creationId xmlns:a16="http://schemas.microsoft.com/office/drawing/2014/main" id="{CC7429DA-F35B-4566-B37E-C4D3287181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1840" y="6228556"/>
            <a:ext cx="40322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73" name="Geschweifte Klammer rechts 8">
            <a:extLst>
              <a:ext uri="{FF2B5EF4-FFF2-40B4-BE49-F238E27FC236}">
                <a16:creationId xmlns:a16="http://schemas.microsoft.com/office/drawing/2014/main" id="{595A54FE-8829-430D-A6C7-E43114284F2C}"/>
              </a:ext>
            </a:extLst>
          </p:cNvPr>
          <p:cNvSpPr>
            <a:spLocks/>
          </p:cNvSpPr>
          <p:nvPr/>
        </p:nvSpPr>
        <p:spPr bwMode="auto">
          <a:xfrm>
            <a:off x="6654006" y="2267743"/>
            <a:ext cx="431800" cy="3960813"/>
          </a:xfrm>
          <a:prstGeom prst="rightBrace">
            <a:avLst>
              <a:gd name="adj1" fmla="val 832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58374" name="Gerade Verbindung mit Pfeil 11">
            <a:extLst>
              <a:ext uri="{FF2B5EF4-FFF2-40B4-BE49-F238E27FC236}">
                <a16:creationId xmlns:a16="http://schemas.microsoft.com/office/drawing/2014/main" id="{C5A73D2C-06E7-420E-9FDF-B189AC75D4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72338" y="4248150"/>
            <a:ext cx="11525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q5">
            <a:hlinkClick r:id="" action="ppaction://media"/>
            <a:extLst>
              <a:ext uri="{FF2B5EF4-FFF2-40B4-BE49-F238E27FC236}">
                <a16:creationId xmlns:a16="http://schemas.microsoft.com/office/drawing/2014/main" id="{F52E0F76-C3A0-4BBE-AA5F-BEEA5F0694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4684" y="6228556"/>
            <a:ext cx="609600" cy="6096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6E267D2-B56E-4E52-B114-C65992DE3268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1"/>
    </mc:Choice>
    <mc:Fallback xmlns="">
      <p:transition spd="slow" advTm="7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2" objId="3"/>
        <p14:stopEvt time="73011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>
            <a:extLst>
              <a:ext uri="{FF2B5EF4-FFF2-40B4-BE49-F238E27FC236}">
                <a16:creationId xmlns:a16="http://schemas.microsoft.com/office/drawing/2014/main" id="{196F592D-F032-4CE1-917B-69966E142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2195513"/>
            <a:ext cx="90725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 marL="338138" indent="-338138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de-DE" altLang="de-DE" sz="3200"/>
              <a:t>Block I: 36 Einzelergebnisse aus der Qualifikationsphase mindestens 200, maximal 600 Punkte</a:t>
            </a:r>
          </a:p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de-DE" altLang="de-DE" sz="3200"/>
              <a:t>Block II: Ergebnisse der 4 oder 5 Prüfungsfächer der Abiturprüfung mindestens 100, maximal 300 Punkte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931EEF9B-DBAB-4186-A6A9-69D12A65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q6">
            <a:hlinkClick r:id="" action="ppaction://media"/>
            <a:extLst>
              <a:ext uri="{FF2B5EF4-FFF2-40B4-BE49-F238E27FC236}">
                <a16:creationId xmlns:a16="http://schemas.microsoft.com/office/drawing/2014/main" id="{61F801D1-737C-4AE6-B733-A81AEEB35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6696" y="6012085"/>
            <a:ext cx="609600" cy="6096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A9A1EF9-9B55-443D-8087-458179F46AA8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p:transition advTm="42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32" objId="4"/>
        <p14:stopEvt time="42040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8AA00AE7-15EE-4B40-8DE9-9DF7051EC8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642449"/>
              </p:ext>
            </p:extLst>
          </p:nvPr>
        </p:nvGraphicFramePr>
        <p:xfrm>
          <a:off x="503238" y="1726547"/>
          <a:ext cx="9070974" cy="5581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3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597">
                <a:tc>
                  <a:txBody>
                    <a:bodyPr/>
                    <a:lstStyle/>
                    <a:p>
                      <a:r>
                        <a:rPr lang="de-DE" sz="1800" dirty="0"/>
                        <a:t>Kernfächer (2x</a:t>
                      </a:r>
                      <a:r>
                        <a:rPr lang="de-DE" sz="1800" baseline="0" dirty="0"/>
                        <a:t> schriftlich)</a:t>
                      </a:r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Profilfach (1x schriftlich)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mdl./ </a:t>
                      </a:r>
                      <a:r>
                        <a:rPr lang="de-DE" sz="1800" dirty="0" err="1"/>
                        <a:t>Präsentationsprfg</a:t>
                      </a:r>
                      <a:r>
                        <a:rPr lang="de-DE" sz="18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/>
                        <a:t>Deutsch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Biologie</a:t>
                      </a:r>
                    </a:p>
                  </a:txBody>
                  <a:tcPr marT="45718" marB="45718"/>
                </a:tc>
                <a:tc rowSpan="6">
                  <a:txBody>
                    <a:bodyPr/>
                    <a:lstStyle/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Bei Auswahl die Aufgabenfelder und die Belegpflicht</a:t>
                      </a:r>
                      <a:r>
                        <a:rPr lang="de-DE" altLang="de-DE" sz="1800" b="0" baseline="0" dirty="0">
                          <a:latin typeface="+mj-lt"/>
                          <a:cs typeface="Arial Unicode MS" panose="020B0604020202020204" pitchFamily="34" charset="-128"/>
                        </a:rPr>
                        <a:t> berücksichtigen:</a:t>
                      </a: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1) sprachlich-literarisch-künstlerisches Aufgabenfeld</a:t>
                      </a: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2) gesellschafts-wissenschaftliches Aufgabenfeld</a:t>
                      </a: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3) mathematisch-naturwissenschaftlichen Aufgabenfeld.	</a:t>
                      </a:r>
                    </a:p>
                    <a:p>
                      <a:pPr algn="just" eaLnBrk="1" hangingPunct="1">
                        <a:spcAft>
                          <a:spcPct val="0"/>
                        </a:spcAft>
                      </a:pPr>
                      <a:endParaRPr lang="de-DE" altLang="de-DE" sz="2400" b="0" dirty="0">
                        <a:latin typeface="Calibri" panose="020F0502020204030204" pitchFamily="34" charset="0"/>
                        <a:cs typeface="Arial Unicode MS" panose="020B0604020202020204" pitchFamily="34" charset="-128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/>
                        <a:t>Mathematik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Geographie/ Geschichte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/>
                        <a:t>Englisch / </a:t>
                      </a:r>
                      <a:r>
                        <a:rPr lang="de-DE" sz="1800" dirty="0" err="1"/>
                        <a:t>fortg</a:t>
                      </a:r>
                      <a:r>
                        <a:rPr lang="de-DE" sz="1800" dirty="0"/>
                        <a:t>. </a:t>
                      </a:r>
                      <a:r>
                        <a:rPr lang="de-DE" sz="1800" dirty="0" err="1"/>
                        <a:t>Fremdspr</a:t>
                      </a:r>
                      <a:r>
                        <a:rPr lang="de-DE" sz="1800" dirty="0"/>
                        <a:t>.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Sport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Englisch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(zentral)</a:t>
                      </a:r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(dezentral)</a:t>
                      </a:r>
                      <a:endParaRPr lang="de-DE" sz="1800" dirty="0"/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305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 u="sng" dirty="0"/>
                        <a:t>4 Prüfungen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>
                          <a:sym typeface="Wingdings" panose="05000000000000000000" pitchFamily="2" charset="2"/>
                        </a:rPr>
                        <a:t>3x schriftlich (2x Kernfächer und 1x Profilfach)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1x mündlich oder Präsentationsprüfung</a:t>
                      </a:r>
                    </a:p>
                    <a:p>
                      <a:pPr marL="0" indent="0">
                        <a:defRPr/>
                      </a:pPr>
                      <a:r>
                        <a:rPr lang="de-DE" sz="1800" b="1" u="sng" dirty="0"/>
                        <a:t>Bedingungen der Wahl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Aufgabenfelder abdecken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Prüfungsfächer durchgängig belegt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Das 3-stündige Kernfach kann mdl. Prüfungsfach sein</a:t>
                      </a:r>
                    </a:p>
                    <a:p>
                      <a:endParaRPr lang="de-DE" sz="1800" dirty="0"/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/>
                        <a:t>bei 4 Prüfungsfächern </a:t>
                      </a:r>
                      <a:r>
                        <a:rPr lang="de-DE" altLang="de-DE" sz="1800" dirty="0"/>
                        <a:t> </a:t>
                      </a:r>
                      <a:r>
                        <a:rPr lang="de-DE" altLang="de-DE" sz="1800" dirty="0">
                          <a:solidFill>
                            <a:schemeClr val="tx1"/>
                          </a:solidFill>
                        </a:rPr>
                        <a:t>(mind. 2x ≥ 5 P.)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/>
                        <a:t>𝐸 𝐼𝐼 = 5 𝑥 𝑃𝐹1 + 5 𝑥 𝑃𝐹2 + 5 𝑥 𝑃𝐹3 + 5 𝑥 𝑃𝐹4 </a:t>
                      </a:r>
                    </a:p>
                  </a:txBody>
                  <a:tcPr marT="45718" marB="45718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9422" name="Picture 3">
            <a:extLst>
              <a:ext uri="{FF2B5EF4-FFF2-40B4-BE49-F238E27FC236}">
                <a16:creationId xmlns:a16="http://schemas.microsoft.com/office/drawing/2014/main" id="{CE628446-4D5E-4451-BDF4-161E7FB7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q7">
            <a:hlinkClick r:id="" action="ppaction://media"/>
            <a:extLst>
              <a:ext uri="{FF2B5EF4-FFF2-40B4-BE49-F238E27FC236}">
                <a16:creationId xmlns:a16="http://schemas.microsoft.com/office/drawing/2014/main" id="{524B0C8F-883E-4064-8EA5-A8D9D54545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6736" y="6372125"/>
            <a:ext cx="609600" cy="6096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30637AE-8AE9-4CDA-94CF-B3C71214FAE9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34"/>
    </mc:Choice>
    <mc:Fallback xmlns="">
      <p:transition spd="slow" advTm="11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32" objId="2"/>
        <p14:stopEvt time="113920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78F655AD-C651-4CC0-80E1-1BCA266EE0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749397"/>
              </p:ext>
            </p:extLst>
          </p:nvPr>
        </p:nvGraphicFramePr>
        <p:xfrm>
          <a:off x="503238" y="1726547"/>
          <a:ext cx="9070974" cy="5581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3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597">
                <a:tc>
                  <a:txBody>
                    <a:bodyPr/>
                    <a:lstStyle/>
                    <a:p>
                      <a:r>
                        <a:rPr lang="de-DE" sz="1800" dirty="0"/>
                        <a:t>Kernfächer (2x</a:t>
                      </a:r>
                      <a:r>
                        <a:rPr lang="de-DE" sz="1800" baseline="0" dirty="0"/>
                        <a:t> schriftlich)</a:t>
                      </a:r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Profilfach (1x schriftlich)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mdl./ </a:t>
                      </a:r>
                      <a:r>
                        <a:rPr lang="de-DE" sz="1800" dirty="0" err="1"/>
                        <a:t>Präsentationsprfg</a:t>
                      </a:r>
                      <a:r>
                        <a:rPr lang="de-DE" sz="18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Deutsch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Biologie</a:t>
                      </a:r>
                    </a:p>
                  </a:txBody>
                  <a:tcPr marT="45718" marB="45718"/>
                </a:tc>
                <a:tc rowSpan="6">
                  <a:txBody>
                    <a:bodyPr/>
                    <a:lstStyle/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Bei Auswahl die Aufgabenfelder und die Belegpflicht</a:t>
                      </a:r>
                      <a:r>
                        <a:rPr lang="de-DE" altLang="de-DE" sz="1800" b="0" baseline="0" dirty="0">
                          <a:latin typeface="+mj-lt"/>
                          <a:cs typeface="Arial Unicode MS" panose="020B0604020202020204" pitchFamily="34" charset="-128"/>
                        </a:rPr>
                        <a:t> berücksichtigen:</a:t>
                      </a: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1) sprachlich-literarisch-künstlerisches Aufgabenfeld</a:t>
                      </a: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2) gesellschafts-wissenschaftliches Aufgabenfeld</a:t>
                      </a: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3) mathematisch-naturwissenschaftlichen Aufgabenfeld.	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Mathematik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Geographie / Geschichte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/>
                        <a:t>Englisch / </a:t>
                      </a:r>
                      <a:r>
                        <a:rPr lang="de-DE" sz="1800" dirty="0" err="1"/>
                        <a:t>fortg</a:t>
                      </a:r>
                      <a:r>
                        <a:rPr lang="de-DE" sz="1800" dirty="0"/>
                        <a:t>. </a:t>
                      </a:r>
                      <a:r>
                        <a:rPr lang="de-DE" sz="1800" dirty="0" err="1"/>
                        <a:t>Fremdspr</a:t>
                      </a:r>
                      <a:r>
                        <a:rPr lang="de-DE" sz="1800" dirty="0"/>
                        <a:t>.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Sport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Englisch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(zentral)</a:t>
                      </a:r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(dezentral)</a:t>
                      </a:r>
                      <a:endParaRPr lang="de-DE" sz="1800" dirty="0"/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305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 u="sng" dirty="0"/>
                        <a:t>4 Prüfungen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>
                          <a:sym typeface="Wingdings" panose="05000000000000000000" pitchFamily="2" charset="2"/>
                        </a:rPr>
                        <a:t>3x schriftlich (2x Kernfächer und 1x Profilfach)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1x mündlich oder Präsentationsprüfung</a:t>
                      </a:r>
                    </a:p>
                    <a:p>
                      <a:pPr marL="0" indent="0">
                        <a:defRPr/>
                      </a:pPr>
                      <a:r>
                        <a:rPr lang="de-DE" sz="1800" b="1" u="sng" dirty="0"/>
                        <a:t>Bedingungen der Wahl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Aufgabenfelder abdecken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Prüfungsfächer durchgängig belegt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Das 3-stündige Kernfach kann mdl. Prüfungsfach sein</a:t>
                      </a:r>
                    </a:p>
                    <a:p>
                      <a:endParaRPr lang="de-DE" sz="1800" dirty="0"/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/>
                        <a:t>bei 4 Prüfungsfächern </a:t>
                      </a:r>
                      <a:r>
                        <a:rPr lang="de-DE" altLang="de-DE" sz="1800" dirty="0"/>
                        <a:t> </a:t>
                      </a:r>
                      <a:r>
                        <a:rPr lang="de-DE" altLang="de-DE" sz="1800" dirty="0">
                          <a:solidFill>
                            <a:schemeClr val="tx1"/>
                          </a:solidFill>
                        </a:rPr>
                        <a:t>(mind. 2x ≥ 5 P.)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/>
                        <a:t>𝐸 𝐼𝐼 = 5 𝑥 𝑃𝐹1 + 5 𝑥 𝑃𝐹2 + 5 𝑥 𝑃𝐹3 + 5 𝑥 𝑃𝐹4 </a:t>
                      </a:r>
                    </a:p>
                  </a:txBody>
                  <a:tcPr marT="45718" marB="45718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0446" name="Picture 3">
            <a:extLst>
              <a:ext uri="{FF2B5EF4-FFF2-40B4-BE49-F238E27FC236}">
                <a16:creationId xmlns:a16="http://schemas.microsoft.com/office/drawing/2014/main" id="{34DC4AC4-097A-4C73-837D-280C368F9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47" name="Textfeld 1">
            <a:extLst>
              <a:ext uri="{FF2B5EF4-FFF2-40B4-BE49-F238E27FC236}">
                <a16:creationId xmlns:a16="http://schemas.microsoft.com/office/drawing/2014/main" id="{56258688-F129-442C-A023-755615749892}"/>
              </a:ext>
            </a:extLst>
          </p:cNvPr>
          <p:cNvSpPr txBox="1">
            <a:spLocks noChangeArrowheads="1"/>
          </p:cNvSpPr>
          <p:nvPr/>
        </p:nvSpPr>
        <p:spPr bwMode="auto">
          <a:xfrm rot="-3138682">
            <a:off x="6398419" y="4517232"/>
            <a:ext cx="296227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800">
                <a:solidFill>
                  <a:srgbClr val="FF0000"/>
                </a:solidFill>
              </a:rPr>
              <a:t>Freie</a:t>
            </a:r>
            <a:r>
              <a:rPr lang="de-DE" altLang="de-DE">
                <a:solidFill>
                  <a:srgbClr val="FF0000"/>
                </a:solidFill>
              </a:rPr>
              <a:t> </a:t>
            </a:r>
            <a:r>
              <a:rPr lang="de-DE" altLang="de-DE" sz="2800">
                <a:solidFill>
                  <a:srgbClr val="FF0000"/>
                </a:solidFill>
              </a:rPr>
              <a:t>Wahl</a:t>
            </a:r>
            <a:endParaRPr lang="de-DE" altLang="de-DE">
              <a:solidFill>
                <a:srgbClr val="FF0000"/>
              </a:solidFill>
            </a:endParaRPr>
          </a:p>
        </p:txBody>
      </p:sp>
      <p:pic>
        <p:nvPicPr>
          <p:cNvPr id="3" name="q8">
            <a:hlinkClick r:id="" action="ppaction://media"/>
            <a:extLst>
              <a:ext uri="{FF2B5EF4-FFF2-40B4-BE49-F238E27FC236}">
                <a16:creationId xmlns:a16="http://schemas.microsoft.com/office/drawing/2014/main" id="{B0740702-7FE6-4573-8FF4-BED70FB172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4728" y="6360502"/>
            <a:ext cx="609600" cy="6096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73116B8-F2A1-4253-9811-541727213D28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4"/>
    </mc:Choice>
    <mc:Fallback xmlns="">
      <p:transition spd="slow" advTm="4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4" objId="3"/>
        <p14:stopEvt time="46972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33461FD4-9BD4-4DDF-99DD-171C862346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249301"/>
              </p:ext>
            </p:extLst>
          </p:nvPr>
        </p:nvGraphicFramePr>
        <p:xfrm>
          <a:off x="503238" y="1763613"/>
          <a:ext cx="9070974" cy="5581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3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597">
                <a:tc>
                  <a:txBody>
                    <a:bodyPr/>
                    <a:lstStyle/>
                    <a:p>
                      <a:r>
                        <a:rPr lang="de-DE" sz="1800" dirty="0"/>
                        <a:t>Kernfächer (2x</a:t>
                      </a:r>
                      <a:r>
                        <a:rPr lang="de-DE" sz="1800" baseline="0" dirty="0"/>
                        <a:t> schriftlich)</a:t>
                      </a:r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Profilfach (1x schriftlich)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mdl./ </a:t>
                      </a:r>
                      <a:r>
                        <a:rPr lang="de-DE" sz="1800" dirty="0" err="1"/>
                        <a:t>Präsentationsprfg</a:t>
                      </a:r>
                      <a:r>
                        <a:rPr lang="de-DE" sz="18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Deutsch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Biologie</a:t>
                      </a:r>
                    </a:p>
                  </a:txBody>
                  <a:tcPr marT="45718" marB="45718"/>
                </a:tc>
                <a:tc rowSpan="6">
                  <a:txBody>
                    <a:bodyPr/>
                    <a:lstStyle/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Bei Auswahl die Aufgabenfelder und die Belegpflicht</a:t>
                      </a:r>
                      <a:r>
                        <a:rPr lang="de-DE" altLang="de-DE" sz="1800" b="0" baseline="0" dirty="0">
                          <a:latin typeface="+mj-lt"/>
                          <a:cs typeface="Arial Unicode MS" panose="020B0604020202020204" pitchFamily="34" charset="-128"/>
                        </a:rPr>
                        <a:t> berücksichtigen:</a:t>
                      </a: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1) sprachlich-literarisch-künstlerisches Aufgabenfeld</a:t>
                      </a: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2) gesellschafts-wissenschaftliches Aufgabenfeld</a:t>
                      </a: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endParaRPr lang="de-DE" altLang="de-DE" sz="1800" b="0" dirty="0">
                        <a:latin typeface="+mj-lt"/>
                        <a:cs typeface="Arial Unicode MS" panose="020B0604020202020204" pitchFamily="34" charset="-128"/>
                      </a:endParaRPr>
                    </a:p>
                    <a:p>
                      <a:pPr eaLnBrk="1" hangingPunct="1">
                        <a:spcAft>
                          <a:spcPct val="0"/>
                        </a:spcAft>
                      </a:pPr>
                      <a:r>
                        <a:rPr lang="de-DE" altLang="de-DE" sz="1800" b="0" dirty="0">
                          <a:solidFill>
                            <a:srgbClr val="FF0000"/>
                          </a:solidFill>
                          <a:latin typeface="+mj-lt"/>
                          <a:cs typeface="Arial Unicode MS" panose="020B0604020202020204" pitchFamily="34" charset="-128"/>
                        </a:rPr>
                        <a:t>3) mathematisch-naturwissenschaftlichen Aufgabenfeld.</a:t>
                      </a:r>
                      <a:r>
                        <a:rPr lang="de-DE" altLang="de-DE" sz="1800" b="0" dirty="0">
                          <a:latin typeface="+mj-lt"/>
                          <a:cs typeface="Arial Unicode MS" panose="020B0604020202020204" pitchFamily="34" charset="-128"/>
                        </a:rPr>
                        <a:t>	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Mathematik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Geographie / Geschichte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Englisch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/ </a:t>
                      </a:r>
                      <a:r>
                        <a:rPr lang="de-DE" sz="1800" dirty="0" err="1">
                          <a:solidFill>
                            <a:srgbClr val="FF0000"/>
                          </a:solidFill>
                        </a:rPr>
                        <a:t>fortg</a:t>
                      </a:r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de-DE" sz="1800" dirty="0" err="1">
                          <a:solidFill>
                            <a:srgbClr val="FF0000"/>
                          </a:solidFill>
                        </a:rPr>
                        <a:t>Fremdspr</a:t>
                      </a:r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Sport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Englisch</a:t>
                      </a:r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(zentral)</a:t>
                      </a:r>
                      <a:endParaRPr lang="de-DE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(dezentral)</a:t>
                      </a:r>
                      <a:endParaRPr lang="de-DE" sz="1800" dirty="0"/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305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 u="sng" dirty="0"/>
                        <a:t>4 Prüfungen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>
                          <a:sym typeface="Wingdings" panose="05000000000000000000" pitchFamily="2" charset="2"/>
                        </a:rPr>
                        <a:t>3x schriftlich (2x Kernfächer und 1x Profilfach)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1x mündlich oder Präsentationsprüfung</a:t>
                      </a:r>
                    </a:p>
                    <a:p>
                      <a:pPr marL="0" indent="0">
                        <a:defRPr/>
                      </a:pPr>
                      <a:r>
                        <a:rPr lang="de-DE" sz="1800" b="1" u="sng" dirty="0"/>
                        <a:t>Bedingungen der Wahl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Aufgabenfelder abdecken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Prüfungsfächer durchgängig belegt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Das 3-stündige Kernfach kann mdl. Prüfungsfach sein</a:t>
                      </a:r>
                    </a:p>
                    <a:p>
                      <a:endParaRPr lang="de-DE" sz="1800" dirty="0"/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/>
                        <a:t>bei 4 Prüfungsfächern </a:t>
                      </a:r>
                      <a:r>
                        <a:rPr lang="de-DE" altLang="de-DE" sz="1800" dirty="0"/>
                        <a:t> </a:t>
                      </a:r>
                      <a:r>
                        <a:rPr lang="de-DE" altLang="de-DE" sz="1800" dirty="0">
                          <a:solidFill>
                            <a:schemeClr val="tx1"/>
                          </a:solidFill>
                        </a:rPr>
                        <a:t>(mind. 2x ≥ 5 P.)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/>
                        <a:t>𝐸 𝐼𝐼 = 5 𝑥 𝑃𝐹1 + 5 𝑥 𝑃𝐹2 + 5 𝑥 𝑃𝐹3 + 5 𝑥 𝑃𝐹4 </a:t>
                      </a:r>
                    </a:p>
                  </a:txBody>
                  <a:tcPr marT="45718" marB="45718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1470" name="Picture 3">
            <a:extLst>
              <a:ext uri="{FF2B5EF4-FFF2-40B4-BE49-F238E27FC236}">
                <a16:creationId xmlns:a16="http://schemas.microsoft.com/office/drawing/2014/main" id="{3E60546B-6566-4F8A-96EE-F62F3DD9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q8">
            <a:hlinkClick r:id="" action="ppaction://media"/>
            <a:extLst>
              <a:ext uri="{FF2B5EF4-FFF2-40B4-BE49-F238E27FC236}">
                <a16:creationId xmlns:a16="http://schemas.microsoft.com/office/drawing/2014/main" id="{0004069D-D2B5-4019-993B-AC99A23116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1987" y="6372125"/>
            <a:ext cx="609600" cy="6096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D585218-DB51-4615-9A80-5FD699C52D96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8"/>
    </mc:Choice>
    <mc:Fallback xmlns="">
      <p:transition spd="slow" advTm="4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1" objId="2"/>
        <p14:stopEvt time="45971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1C5DB0B1-80BA-497F-A70A-4910F2DBE7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4113671"/>
              </p:ext>
            </p:extLst>
          </p:nvPr>
        </p:nvGraphicFramePr>
        <p:xfrm>
          <a:off x="322263" y="1738387"/>
          <a:ext cx="9432924" cy="5857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046">
                <a:tc>
                  <a:txBody>
                    <a:bodyPr/>
                    <a:lstStyle/>
                    <a:p>
                      <a:r>
                        <a:rPr lang="de-DE" sz="1800" dirty="0"/>
                        <a:t>Kernfächer (2x</a:t>
                      </a:r>
                      <a:r>
                        <a:rPr lang="de-DE" sz="1800" baseline="0" dirty="0"/>
                        <a:t> schriftlich)</a:t>
                      </a:r>
                      <a:endParaRPr lang="de-DE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Profil gebendes Fach (1x schriftlich)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mdl./ </a:t>
                      </a:r>
                      <a:r>
                        <a:rPr lang="de-DE" sz="1600" dirty="0" err="1"/>
                        <a:t>Präsentationsprfg</a:t>
                      </a:r>
                      <a:r>
                        <a:rPr lang="de-DE" sz="1600" dirty="0"/>
                        <a:t>.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mdl./ besondere Lernleistung</a:t>
                      </a:r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Deutsch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Biologie</a:t>
                      </a:r>
                    </a:p>
                  </a:txBody>
                  <a:tcPr marL="91433" marR="91433" marT="45725" marB="45725"/>
                </a:tc>
                <a:tc rowSpan="6">
                  <a:txBody>
                    <a:bodyPr/>
                    <a:lstStyle/>
                    <a:p>
                      <a:r>
                        <a:rPr lang="de-DE" altLang="de-D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gesellschafts-wissen-</a:t>
                      </a:r>
                      <a:r>
                        <a:rPr lang="de-DE" altLang="de-DE" sz="1800" b="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schaftliches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 Aufgabenfeld</a:t>
                      </a:r>
                    </a:p>
                    <a:p>
                      <a:endParaRPr lang="de-DE" sz="1800" b="1" dirty="0"/>
                    </a:p>
                    <a:p>
                      <a:endParaRPr lang="de-DE" sz="1800" b="1" dirty="0"/>
                    </a:p>
                    <a:p>
                      <a:pPr algn="ctr"/>
                      <a:r>
                        <a:rPr lang="de-DE" sz="1800" b="1" dirty="0"/>
                        <a:t>Geographie</a:t>
                      </a:r>
                    </a:p>
                    <a:p>
                      <a:pPr algn="ctr"/>
                      <a:r>
                        <a:rPr lang="de-DE" sz="1800" b="1" dirty="0" err="1"/>
                        <a:t>Wi</a:t>
                      </a:r>
                      <a:r>
                        <a:rPr lang="de-DE" sz="1800" b="1" dirty="0"/>
                        <a:t>/Po</a:t>
                      </a:r>
                    </a:p>
                    <a:p>
                      <a:pPr algn="ctr"/>
                      <a:r>
                        <a:rPr lang="de-DE" sz="1800" b="1" dirty="0"/>
                        <a:t>Geschichte</a:t>
                      </a:r>
                    </a:p>
                    <a:p>
                      <a:pPr algn="ctr"/>
                      <a:r>
                        <a:rPr lang="de-DE" sz="1800" b="1" dirty="0"/>
                        <a:t>Philosophie</a:t>
                      </a:r>
                    </a:p>
                    <a:p>
                      <a:pPr algn="ctr"/>
                      <a:r>
                        <a:rPr lang="de-DE" sz="1800" b="1" dirty="0"/>
                        <a:t>Religion</a:t>
                      </a:r>
                    </a:p>
                  </a:txBody>
                  <a:tcPr marL="91433" marR="91433" marT="45725" marB="45725"/>
                </a:tc>
                <a:tc rowSpan="6">
                  <a:txBody>
                    <a:bodyPr/>
                    <a:lstStyle/>
                    <a:p>
                      <a:endParaRPr lang="de-DE" sz="1800" b="0" dirty="0"/>
                    </a:p>
                    <a:p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mathe-</a:t>
                      </a:r>
                      <a:r>
                        <a:rPr lang="de-DE" altLang="de-DE" sz="1800" b="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matisch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-naturwissen-</a:t>
                      </a:r>
                      <a:r>
                        <a:rPr lang="de-DE" altLang="de-DE" sz="1800" b="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schaftliches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 Aufgabenfeld</a:t>
                      </a:r>
                    </a:p>
                    <a:p>
                      <a:endParaRPr lang="de-D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 Unicode MS" panose="020B0604020202020204" pitchFamily="34" charset="-128"/>
                      </a:endParaRPr>
                    </a:p>
                    <a:p>
                      <a:pPr algn="ctr"/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Biologie</a:t>
                      </a:r>
                    </a:p>
                    <a:p>
                      <a:pPr algn="ctr"/>
                      <a:r>
                        <a:rPr lang="de-DE" sz="1800" b="1" dirty="0"/>
                        <a:t>Chemie</a:t>
                      </a:r>
                    </a:p>
                    <a:p>
                      <a:pPr algn="ctr"/>
                      <a:r>
                        <a:rPr lang="de-DE" sz="1800" b="1" dirty="0"/>
                        <a:t>Physik</a:t>
                      </a:r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r>
                        <a:rPr lang="de-DE" sz="1800" dirty="0"/>
                        <a:t>Mathematik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Geographie/ Geschichte</a:t>
                      </a:r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Englisch / </a:t>
                      </a:r>
                      <a:r>
                        <a:rPr lang="de-DE" sz="1800" dirty="0" err="1">
                          <a:solidFill>
                            <a:srgbClr val="FF0000"/>
                          </a:solidFill>
                        </a:rPr>
                        <a:t>fortg</a:t>
                      </a:r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de-DE" sz="1800" dirty="0" err="1">
                          <a:solidFill>
                            <a:srgbClr val="FF0000"/>
                          </a:solidFill>
                        </a:rPr>
                        <a:t>Fremdspr</a:t>
                      </a:r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Sport</a:t>
                      </a:r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Englisch</a:t>
                      </a:r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(zentral)</a:t>
                      </a:r>
                      <a:endParaRPr lang="de-DE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(dezentral)</a:t>
                      </a:r>
                      <a:endParaRPr lang="de-DE" sz="1800" dirty="0"/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5838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 u="sng" dirty="0"/>
                        <a:t>5 Prüfungen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>
                          <a:sym typeface="Wingdings" panose="05000000000000000000" pitchFamily="2" charset="2"/>
                        </a:rPr>
                        <a:t>3x schriftlich (2x Kernfächer und 1x Profilfach)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1x mündlich oder Präsentationsprüfung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1x mündlich oder besondere Lernleistung</a:t>
                      </a:r>
                    </a:p>
                    <a:p>
                      <a:pPr marL="0" indent="0">
                        <a:defRPr/>
                      </a:pPr>
                      <a:r>
                        <a:rPr lang="de-DE" sz="1800" b="1" u="sng" dirty="0"/>
                        <a:t>Bedingungen der Wahl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Aufgabenfelder abdecken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Prüfungsfächer durchgängig belegt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Das 3-stündige Kernfach kann mdl. Prüfungsfach sein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800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/>
                        <a:t>bei 5 Prüfungsfächern </a:t>
                      </a:r>
                      <a:r>
                        <a:rPr lang="de-DE" altLang="de-DE" sz="1800" dirty="0">
                          <a:solidFill>
                            <a:schemeClr val="tx1"/>
                          </a:solidFill>
                        </a:rPr>
                        <a:t>(mind. 3x ≥ 5 P.)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𝐸 𝐼𝐼 = 4 𝑥 𝑃𝐹1 + 4 𝑥 𝑃𝐹2 + 4 𝑥 𝑃𝐹3 + 4 𝑥 𝑃𝐹4 + 4 𝑥 𝑃𝐹5 </a:t>
                      </a:r>
                    </a:p>
                  </a:txBody>
                  <a:tcPr marL="91433" marR="91433" marT="45725" marB="45725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2497" name="Picture 3">
            <a:extLst>
              <a:ext uri="{FF2B5EF4-FFF2-40B4-BE49-F238E27FC236}">
                <a16:creationId xmlns:a16="http://schemas.microsoft.com/office/drawing/2014/main" id="{BAE04AB1-6E9D-4CE0-9618-B5172B97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2498" name="Gerade Verbindung mit Pfeil 5">
            <a:extLst>
              <a:ext uri="{FF2B5EF4-FFF2-40B4-BE49-F238E27FC236}">
                <a16:creationId xmlns:a16="http://schemas.microsoft.com/office/drawing/2014/main" id="{DF774853-39EE-4A58-9B6C-D9068E5828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72338" y="4211638"/>
            <a:ext cx="165576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499" name="Textfeld 5">
            <a:extLst>
              <a:ext uri="{FF2B5EF4-FFF2-40B4-BE49-F238E27FC236}">
                <a16:creationId xmlns:a16="http://schemas.microsoft.com/office/drawing/2014/main" id="{8D725457-ED63-442E-811C-4580A39AA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288" y="6443663"/>
            <a:ext cx="29638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800">
                <a:solidFill>
                  <a:srgbClr val="FF0000"/>
                </a:solidFill>
              </a:rPr>
              <a:t>5 Prüfungsfächer</a:t>
            </a:r>
            <a:endParaRPr lang="de-DE" altLang="de-DE">
              <a:solidFill>
                <a:srgbClr val="FF0000"/>
              </a:solidFill>
            </a:endParaRPr>
          </a:p>
        </p:txBody>
      </p:sp>
      <p:pic>
        <p:nvPicPr>
          <p:cNvPr id="2" name="q9">
            <a:hlinkClick r:id="" action="ppaction://media"/>
            <a:extLst>
              <a:ext uri="{FF2B5EF4-FFF2-40B4-BE49-F238E27FC236}">
                <a16:creationId xmlns:a16="http://schemas.microsoft.com/office/drawing/2014/main" id="{AFE701A0-7B09-4C9C-A624-079E770DF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5505918"/>
            <a:ext cx="609600" cy="6096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53A0237-EC70-4D60-8806-E90D3954B294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77"/>
    </mc:Choice>
    <mc:Fallback xmlns="">
      <p:transition spd="slow" advTm="5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69" objId="2"/>
        <p14:stopEvt time="54311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8102B4FE-9200-4042-BC5B-2D8AF8F098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771525"/>
              </p:ext>
            </p:extLst>
          </p:nvPr>
        </p:nvGraphicFramePr>
        <p:xfrm>
          <a:off x="322263" y="1738387"/>
          <a:ext cx="9432924" cy="5857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046">
                <a:tc>
                  <a:txBody>
                    <a:bodyPr/>
                    <a:lstStyle/>
                    <a:p>
                      <a:r>
                        <a:rPr lang="de-DE" sz="1800" dirty="0"/>
                        <a:t>Kernfächer (2x</a:t>
                      </a:r>
                      <a:r>
                        <a:rPr lang="de-DE" sz="1800" baseline="0" dirty="0"/>
                        <a:t> schriftlich)</a:t>
                      </a:r>
                      <a:endParaRPr lang="de-DE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Profil gebendes Fach (1x schriftlich)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mdl./ </a:t>
                      </a:r>
                      <a:r>
                        <a:rPr lang="de-DE" sz="1600" dirty="0" err="1"/>
                        <a:t>Präsentationsprfg</a:t>
                      </a:r>
                      <a:r>
                        <a:rPr lang="de-DE" sz="1600" dirty="0"/>
                        <a:t>.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mdl./ besondere Lernleistung</a:t>
                      </a:r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Deutsch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Biologie</a:t>
                      </a:r>
                    </a:p>
                  </a:txBody>
                  <a:tcPr marL="91433" marR="91433" marT="45725" marB="45725"/>
                </a:tc>
                <a:tc rowSpan="6">
                  <a:txBody>
                    <a:bodyPr/>
                    <a:lstStyle/>
                    <a:p>
                      <a:r>
                        <a:rPr lang="de-DE" altLang="de-DE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gesellschafts-wissen-</a:t>
                      </a:r>
                      <a:r>
                        <a:rPr lang="de-DE" altLang="de-DE" sz="1800" b="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schaftliches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 Aufgabenfeld</a:t>
                      </a:r>
                    </a:p>
                    <a:p>
                      <a:endParaRPr lang="de-DE" sz="1800" b="1" dirty="0"/>
                    </a:p>
                    <a:p>
                      <a:endParaRPr lang="de-DE" sz="1800" b="1" dirty="0"/>
                    </a:p>
                    <a:p>
                      <a:pPr algn="ctr"/>
                      <a:r>
                        <a:rPr lang="de-DE" sz="1800" b="1" dirty="0"/>
                        <a:t>Geographie</a:t>
                      </a:r>
                    </a:p>
                    <a:p>
                      <a:pPr algn="ctr"/>
                      <a:r>
                        <a:rPr lang="de-DE" sz="1800" b="1" dirty="0" err="1"/>
                        <a:t>Wi</a:t>
                      </a:r>
                      <a:r>
                        <a:rPr lang="de-DE" sz="1800" b="1" dirty="0"/>
                        <a:t>/Po</a:t>
                      </a:r>
                    </a:p>
                    <a:p>
                      <a:pPr algn="ctr"/>
                      <a:r>
                        <a:rPr lang="de-DE" sz="1800" b="1" dirty="0"/>
                        <a:t>Geschichte</a:t>
                      </a:r>
                    </a:p>
                    <a:p>
                      <a:pPr algn="ctr"/>
                      <a:r>
                        <a:rPr lang="de-DE" sz="1800" b="1" dirty="0"/>
                        <a:t>Philosophie</a:t>
                      </a:r>
                    </a:p>
                    <a:p>
                      <a:pPr algn="ctr"/>
                      <a:r>
                        <a:rPr lang="de-DE" sz="1800" b="1" dirty="0"/>
                        <a:t>Religion</a:t>
                      </a:r>
                    </a:p>
                  </a:txBody>
                  <a:tcPr marL="91433" marR="91433" marT="45725" marB="45725"/>
                </a:tc>
                <a:tc rowSpan="6">
                  <a:txBody>
                    <a:bodyPr/>
                    <a:lstStyle/>
                    <a:p>
                      <a:endParaRPr lang="de-DE" sz="1800" b="0" dirty="0"/>
                    </a:p>
                    <a:p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mathe-</a:t>
                      </a:r>
                      <a:r>
                        <a:rPr lang="de-DE" altLang="de-DE" sz="1800" b="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matisch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-naturwissen-</a:t>
                      </a:r>
                      <a:r>
                        <a:rPr lang="de-DE" altLang="de-DE" sz="1800" b="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schaftliches</a:t>
                      </a:r>
                      <a:r>
                        <a:rPr lang="de-DE" altLang="de-DE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 Aufgabenfeld</a:t>
                      </a:r>
                    </a:p>
                    <a:p>
                      <a:endParaRPr lang="de-D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 Unicode MS" panose="020B0604020202020204" pitchFamily="34" charset="-128"/>
                      </a:endParaRPr>
                    </a:p>
                    <a:p>
                      <a:pPr algn="ctr"/>
                      <a:r>
                        <a:rPr lang="de-DE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 Unicode MS" panose="020B0604020202020204" pitchFamily="34" charset="-128"/>
                        </a:rPr>
                        <a:t>Biologie</a:t>
                      </a:r>
                    </a:p>
                    <a:p>
                      <a:pPr algn="ctr"/>
                      <a:r>
                        <a:rPr lang="de-DE" sz="1800" b="1" dirty="0"/>
                        <a:t>Chemie</a:t>
                      </a:r>
                    </a:p>
                    <a:p>
                      <a:pPr algn="ctr"/>
                      <a:r>
                        <a:rPr lang="de-DE" sz="1800" b="1" dirty="0"/>
                        <a:t>Physik</a:t>
                      </a:r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r>
                        <a:rPr lang="de-DE" sz="1800" dirty="0"/>
                        <a:t>Mathematik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Geographie/ Geschichte</a:t>
                      </a:r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Französisch / Latein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Sport</a:t>
                      </a:r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Englisch</a:t>
                      </a:r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(zentral)</a:t>
                      </a:r>
                      <a:endParaRPr lang="de-DE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/>
                        <a:t>(dezentral)</a:t>
                      </a:r>
                      <a:endParaRPr lang="de-DE" sz="1800" dirty="0"/>
                    </a:p>
                  </a:txBody>
                  <a:tcPr marL="91433" marR="91433" marT="45725" marB="45725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5838"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 u="sng" dirty="0"/>
                        <a:t>5 Prüfungen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>
                          <a:sym typeface="Wingdings" panose="05000000000000000000" pitchFamily="2" charset="2"/>
                        </a:rPr>
                        <a:t>3x schriftlich (2x Kernfächer und 1x Profilfach)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1x mündlich oder Präsentationsprüfung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1x mündlich oder besondere Lernleistung</a:t>
                      </a:r>
                    </a:p>
                    <a:p>
                      <a:pPr marL="0" indent="0">
                        <a:defRPr/>
                      </a:pPr>
                      <a:r>
                        <a:rPr lang="de-DE" sz="1800" b="1" u="sng" dirty="0"/>
                        <a:t>Bedingungen der Wahl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Aufgabenfelder abdecken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Alle Prüfungsfächer durchgängig belegt</a:t>
                      </a:r>
                    </a:p>
                    <a:p>
                      <a:pPr marL="457200" indent="-457200">
                        <a:buFontTx/>
                        <a:buChar char="-"/>
                        <a:defRPr/>
                      </a:pPr>
                      <a:r>
                        <a:rPr lang="de-DE" sz="1800" dirty="0"/>
                        <a:t>Das 3-stündige Kernfach kann mdl. Prüfungsfach sein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800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/>
                        <a:t>bei 5 Prüfungsfächern </a:t>
                      </a:r>
                      <a:r>
                        <a:rPr lang="de-DE" altLang="de-DE" sz="1800" dirty="0">
                          <a:solidFill>
                            <a:schemeClr val="tx1"/>
                          </a:solidFill>
                        </a:rPr>
                        <a:t>(mind. 3x ≥ 5 P.)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𝐸 𝐼𝐼 = 4 𝑥 𝑃𝐹1 + 4 𝑥 𝑃𝐹2 + 4 𝑥 𝑃𝐹3 + 4 𝑥 𝑃𝐹4 + 4 𝑥 𝑃𝐹5 </a:t>
                      </a:r>
                    </a:p>
                  </a:txBody>
                  <a:tcPr marL="91433" marR="91433" marT="45725" marB="45725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3521" name="Picture 3">
            <a:extLst>
              <a:ext uri="{FF2B5EF4-FFF2-40B4-BE49-F238E27FC236}">
                <a16:creationId xmlns:a16="http://schemas.microsoft.com/office/drawing/2014/main" id="{796875CA-FD7E-44B0-B923-03732D7B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3522" name="Gerade Verbindung mit Pfeil 5">
            <a:extLst>
              <a:ext uri="{FF2B5EF4-FFF2-40B4-BE49-F238E27FC236}">
                <a16:creationId xmlns:a16="http://schemas.microsoft.com/office/drawing/2014/main" id="{BB638779-FADA-4CDB-8F4E-42A6694303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72338" y="4211638"/>
            <a:ext cx="1655762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523" name="Textfeld 5">
            <a:extLst>
              <a:ext uri="{FF2B5EF4-FFF2-40B4-BE49-F238E27FC236}">
                <a16:creationId xmlns:a16="http://schemas.microsoft.com/office/drawing/2014/main" id="{DD0C683E-6BAE-4D81-998D-F07DC5DA6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288" y="6443663"/>
            <a:ext cx="29638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800">
                <a:solidFill>
                  <a:srgbClr val="FF0000"/>
                </a:solidFill>
              </a:rPr>
              <a:t>5 Prüfungsfächer</a:t>
            </a:r>
            <a:endParaRPr lang="de-DE" altLang="de-DE">
              <a:solidFill>
                <a:srgbClr val="FF0000"/>
              </a:solidFill>
            </a:endParaRPr>
          </a:p>
        </p:txBody>
      </p:sp>
      <p:pic>
        <p:nvPicPr>
          <p:cNvPr id="3" name="q10">
            <a:hlinkClick r:id="" action="ppaction://media"/>
            <a:extLst>
              <a:ext uri="{FF2B5EF4-FFF2-40B4-BE49-F238E27FC236}">
                <a16:creationId xmlns:a16="http://schemas.microsoft.com/office/drawing/2014/main" id="{6E3183E5-BCB1-4ED7-8AB4-BAFCEFAC41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2243" y="5525070"/>
            <a:ext cx="609600" cy="6096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E26B728-28FB-42AD-A9D9-4761913835EB}"/>
              </a:ext>
            </a:extLst>
          </p:cNvPr>
          <p:cNvSpPr txBox="1">
            <a:spLocks noChangeArrowheads="1"/>
          </p:cNvSpPr>
          <p:nvPr/>
        </p:nvSpPr>
        <p:spPr>
          <a:xfrm>
            <a:off x="634687" y="683493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200" dirty="0"/>
              <a:t>5. Was erwartet mich in der Qualifikationsphase?</a:t>
            </a:r>
            <a:endParaRPr lang="de-DE" altLang="de-DE" sz="3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8"/>
    </mc:Choice>
    <mc:Fallback xmlns="">
      <p:transition spd="slow" advTm="3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3" objId="3"/>
        <p14:stopEvt time="34071" objId="3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>
            <a:extLst>
              <a:ext uri="{FF2B5EF4-FFF2-40B4-BE49-F238E27FC236}">
                <a16:creationId xmlns:a16="http://schemas.microsoft.com/office/drawing/2014/main" id="{2FAA5677-2F5B-42BD-BDDD-4EE94F3C6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altLang="de-DE" sz="3600" dirty="0"/>
              <a:t>       6. Wo finde ich Informationen zu den wählbaren </a:t>
            </a:r>
            <a:br>
              <a:rPr lang="de-DE" altLang="de-DE" sz="3600" dirty="0"/>
            </a:br>
            <a:r>
              <a:rPr lang="de-DE" altLang="de-DE" sz="3600" dirty="0"/>
              <a:t>Profilfächern und Sprachen?</a:t>
            </a:r>
            <a:br>
              <a:rPr lang="de-DE" altLang="de-DE" dirty="0"/>
            </a:br>
            <a:endParaRPr lang="de-DE" altLang="de-DE" dirty="0"/>
          </a:p>
        </p:txBody>
      </p:sp>
      <p:sp>
        <p:nvSpPr>
          <p:cNvPr id="70658" name="Inhaltsplatzhalter 2">
            <a:extLst>
              <a:ext uri="{FF2B5EF4-FFF2-40B4-BE49-F238E27FC236}">
                <a16:creationId xmlns:a16="http://schemas.microsoft.com/office/drawing/2014/main" id="{B39AA1CB-65F8-4792-A41D-4D7874F4F6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de-DE" dirty="0"/>
              <a:t>Jedes Profilfach und die wählbaren Sprachen haben eine eigene Präsentation für dich erstellt!</a:t>
            </a: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altLang="de-DE" dirty="0"/>
              <a:t>Mit einem Klick gelangst du auf die entsprechende Seite!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A2D419DB-B975-49EA-9046-4A31549F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D312542B-2F29-49C0-85F7-753A695B91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2680" y="6354685"/>
            <a:ext cx="609600" cy="609600"/>
          </a:xfrm>
          <a:prstGeom prst="rect">
            <a:avLst/>
          </a:prstGeom>
        </p:spPr>
      </p:pic>
      <p:pic>
        <p:nvPicPr>
          <p:cNvPr id="4" name="Grafik 3" descr="Zurück RNL">
            <a:hlinkClick r:id="rId7"/>
            <a:extLst>
              <a:ext uri="{FF2B5EF4-FFF2-40B4-BE49-F238E27FC236}">
                <a16:creationId xmlns:a16="http://schemas.microsoft.com/office/drawing/2014/main" id="{ADC7F9D7-085D-42FF-A560-5AF0D31CFC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3701" y="3606168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6"/>
    </mc:Choice>
    <mc:Fallback xmlns="">
      <p:transition spd="slow" advTm="2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3" objId="2"/>
        <p14:stopEvt time="2197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>
            <a:extLst>
              <a:ext uri="{FF2B5EF4-FFF2-40B4-BE49-F238E27FC236}">
                <a16:creationId xmlns:a16="http://schemas.microsoft.com/office/drawing/2014/main" id="{2782A1B9-0AF3-4D49-B820-B09E3F33D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041" y="671972"/>
            <a:ext cx="6997913" cy="875618"/>
          </a:xfrm>
        </p:spPr>
        <p:txBody>
          <a:bodyPr>
            <a:normAutofit/>
          </a:bodyPr>
          <a:lstStyle/>
          <a:p>
            <a:pPr algn="ctr"/>
            <a:r>
              <a:rPr lang="de-DE" altLang="de-DE" sz="3600" dirty="0"/>
              <a:t>Rechtliche Grundlage</a:t>
            </a:r>
          </a:p>
        </p:txBody>
      </p:sp>
      <p:sp>
        <p:nvSpPr>
          <p:cNvPr id="31746" name="Inhaltsplatzhalter 2">
            <a:extLst>
              <a:ext uri="{FF2B5EF4-FFF2-40B4-BE49-F238E27FC236}">
                <a16:creationId xmlns:a16="http://schemas.microsoft.com/office/drawing/2014/main" id="{0A5AA285-7222-4037-BE37-D5A7DF2D6E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altLang="de-DE" sz="2800" dirty="0"/>
              <a:t>Landesverordnung über die Gestaltung der Oberstufe und</a:t>
            </a:r>
            <a:br>
              <a:rPr lang="de-DE" altLang="de-DE" sz="2800" dirty="0">
                <a:cs typeface="Arial" panose="020B0604020202020204" pitchFamily="34" charset="0"/>
              </a:rPr>
            </a:br>
            <a:r>
              <a:rPr lang="de-DE" altLang="de-DE" sz="2800" dirty="0"/>
              <a:t>der Abiturprüfung in den Gymnasien und Gemeinschaftsschulen</a:t>
            </a:r>
            <a:br>
              <a:rPr lang="de-DE" altLang="de-DE" sz="2800" dirty="0">
                <a:cs typeface="Arial" panose="020B0604020202020204" pitchFamily="34" charset="0"/>
              </a:rPr>
            </a:br>
            <a:r>
              <a:rPr lang="de-DE" altLang="de-DE" sz="2800" dirty="0">
                <a:solidFill>
                  <a:srgbClr val="FF0000"/>
                </a:solidFill>
              </a:rPr>
              <a:t>(OAPVO)</a:t>
            </a:r>
            <a:br>
              <a:rPr lang="de-DE" altLang="de-DE" sz="28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de-DE" altLang="de-DE" sz="2800" dirty="0">
                <a:solidFill>
                  <a:schemeClr val="tx1"/>
                </a:solidFill>
                <a:cs typeface="Arial" panose="020B0604020202020204" pitchFamily="34" charset="0"/>
              </a:rPr>
              <a:t>v</a:t>
            </a:r>
            <a:r>
              <a:rPr lang="de-DE" altLang="de-DE" sz="2800" dirty="0"/>
              <a:t>om August 2020;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altLang="de-DE" sz="2800" dirty="0"/>
              <a:t>gültig ab </a:t>
            </a:r>
            <a:r>
              <a:rPr lang="de-DE" altLang="de-DE" sz="2800" dirty="0">
                <a:solidFill>
                  <a:srgbClr val="FF0000"/>
                </a:solidFill>
              </a:rPr>
              <a:t>01.08.2021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3E142-C332-41CF-B814-3DC28EF0A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OAPVO">
            <a:hlinkClick r:id="" action="ppaction://media"/>
            <a:extLst>
              <a:ext uri="{FF2B5EF4-FFF2-40B4-BE49-F238E27FC236}">
                <a16:creationId xmlns:a16="http://schemas.microsoft.com/office/drawing/2014/main" id="{2F7A5C71-A225-4630-8D2E-E21E33B09D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8984" y="594007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0"/>
    </mc:Choice>
    <mc:Fallback xmlns="">
      <p:transition spd="slow" advTm="2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67" objId="2"/>
        <p14:stopEvt time="23420" objId="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>
            <a:extLst>
              <a:ext uri="{FF2B5EF4-FFF2-40B4-BE49-F238E27FC236}">
                <a16:creationId xmlns:a16="http://schemas.microsoft.com/office/drawing/2014/main" id="{4D03A85A-1085-4D02-968D-6D631328B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9201" y="717071"/>
            <a:ext cx="8544735" cy="1455937"/>
          </a:xfrm>
        </p:spPr>
        <p:txBody>
          <a:bodyPr/>
          <a:lstStyle/>
          <a:p>
            <a:r>
              <a:rPr lang="de-DE" altLang="de-DE" sz="4000" dirty="0"/>
              <a:t>Anmeldung und Entscheidungshilfen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D9E33C-9E14-455D-818F-F659B6FD4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768475"/>
            <a:ext cx="8856662" cy="510698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3600" dirty="0"/>
              <a:t>Anmeldungen ab Februar 2022</a:t>
            </a:r>
            <a:endParaRPr lang="de-DE" sz="3600" dirty="0">
              <a:solidFill>
                <a:srgbClr val="FF0000"/>
              </a:solidFill>
            </a:endParaRPr>
          </a:p>
          <a:p>
            <a:pPr marL="0" indent="0">
              <a:defRPr/>
            </a:pPr>
            <a:endParaRPr lang="de-DE" sz="4000" dirty="0"/>
          </a:p>
          <a:p>
            <a:pPr marL="0" indent="0" algn="ctr">
              <a:buNone/>
              <a:defRPr/>
            </a:pPr>
            <a:r>
              <a:rPr lang="de-DE" sz="4000" dirty="0"/>
              <a:t>Formulare auf unserer Homepage</a:t>
            </a:r>
          </a:p>
          <a:p>
            <a:pPr marL="0" indent="0" algn="ctr">
              <a:defRPr/>
            </a:pPr>
            <a:r>
              <a:rPr lang="de-DE" sz="4000" dirty="0">
                <a:solidFill>
                  <a:schemeClr val="accent2"/>
                </a:solidFill>
              </a:rPr>
              <a:t> www.gms-kellinghusen.de</a:t>
            </a:r>
          </a:p>
          <a:p>
            <a:pPr marL="0" indent="0" algn="ctr">
              <a:defRPr/>
            </a:pPr>
            <a:endParaRPr lang="de-DE" sz="4000" dirty="0">
              <a:solidFill>
                <a:srgbClr val="00B0F0"/>
              </a:solidFill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09AE698-BFB1-449E-87E4-9DF9DB4A4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0985" y="62658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0"/>
    </mc:Choice>
    <mc:Fallback xmlns="">
      <p:transition spd="slow" advTm="2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52" objId="2"/>
        <p14:stopEvt time="18057" objId="2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>
            <a:extLst>
              <a:ext uri="{FF2B5EF4-FFF2-40B4-BE49-F238E27FC236}">
                <a16:creationId xmlns:a16="http://schemas.microsoft.com/office/drawing/2014/main" id="{448E975D-6D07-4A24-B7E5-8EFC83FAF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1258888"/>
            <a:ext cx="90741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de-DE" altLang="de-DE" sz="4000"/>
              <a:t>Vielen Dank für Ihre Aufmerksamkeit!</a:t>
            </a:r>
          </a:p>
        </p:txBody>
      </p:sp>
      <p:sp>
        <p:nvSpPr>
          <p:cNvPr id="72707" name="Text Box 2">
            <a:extLst>
              <a:ext uri="{FF2B5EF4-FFF2-40B4-BE49-F238E27FC236}">
                <a16:creationId xmlns:a16="http://schemas.microsoft.com/office/drawing/2014/main" id="{F81D0C3A-5DA9-4624-ACC3-018D2BC67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2268538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1240" rIns="0" bIns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2800"/>
              <a:t>In der Ruhe liegt die Kraft!</a:t>
            </a:r>
          </a:p>
        </p:txBody>
      </p:sp>
      <p:pic>
        <p:nvPicPr>
          <p:cNvPr id="72708" name="Picture 3">
            <a:extLst>
              <a:ext uri="{FF2B5EF4-FFF2-40B4-BE49-F238E27FC236}">
                <a16:creationId xmlns:a16="http://schemas.microsoft.com/office/drawing/2014/main" id="{FB753117-B9A2-4CB4-9443-DEDF39A2C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268538"/>
            <a:ext cx="562768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2709" name="Picture 4">
            <a:extLst>
              <a:ext uri="{FF2B5EF4-FFF2-40B4-BE49-F238E27FC236}">
                <a16:creationId xmlns:a16="http://schemas.microsoft.com/office/drawing/2014/main" id="{6D66B12B-CE6B-4551-A43A-8715BDB1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96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D6264AB5-D18E-4DAB-8C13-20F4CBB5E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2124075"/>
            <a:ext cx="9072562" cy="3959225"/>
          </a:xfrm>
          <a:prstGeom prst="rect">
            <a:avLst/>
          </a:prstGeom>
          <a:noFill/>
          <a:ln>
            <a:noFill/>
          </a:ln>
        </p:spPr>
        <p:txBody>
          <a:bodyPr lIns="0" tIns="21240" rIns="0" bIns="0"/>
          <a:lstStyle>
            <a:lvl1pPr marL="338138" indent="-338138" eaLnBrk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Warum will ich in die Oberstufe?</a:t>
            </a:r>
          </a:p>
          <a:p>
            <a:pPr marL="457200" indent="-457200"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Wie komme ich in die Oberstufe?</a:t>
            </a:r>
          </a:p>
          <a:p>
            <a:pPr marL="457200" indent="-457200"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Was ist ein Profil?</a:t>
            </a:r>
          </a:p>
          <a:p>
            <a:pPr marL="457200" indent="-457200"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Was erwartet mich in der Einführungsphase?</a:t>
            </a:r>
          </a:p>
          <a:p>
            <a:pPr marL="457200" indent="-457200"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Was erwartet mich in der Qualifikationsphase?</a:t>
            </a:r>
          </a:p>
          <a:p>
            <a:pPr marL="457200" indent="-457200"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Wo finde ich Informationen zu den wählbaren Profilfächern und Sprachen?</a:t>
            </a:r>
          </a:p>
          <a:p>
            <a:pPr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  <a:defRPr/>
            </a:pPr>
            <a:endParaRPr lang="de-DE" altLang="de-DE" sz="24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Char char="•"/>
              <a:defRPr/>
            </a:pPr>
            <a:endParaRPr lang="de-DE" altLang="de-DE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  <a:spcAft>
                <a:spcPts val="1425"/>
              </a:spcAft>
              <a:buSzPct val="100000"/>
              <a:defRPr/>
            </a:pPr>
            <a:endParaRPr lang="de-DE" altLang="de-DE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  <a:spcAft>
                <a:spcPts val="1425"/>
              </a:spcAft>
              <a:buSzPct val="100000"/>
              <a:defRPr/>
            </a:pPr>
            <a:endParaRPr lang="de-DE" altLang="de-DE" sz="2400" dirty="0">
              <a:solidFill>
                <a:srgbClr val="000000"/>
              </a:solidFill>
            </a:endParaRP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48BB4D56-2FC9-4185-B3A5-7B23B51CF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Gliederung">
            <a:hlinkClick r:id="" action="ppaction://media"/>
            <a:extLst>
              <a:ext uri="{FF2B5EF4-FFF2-40B4-BE49-F238E27FC236}">
                <a16:creationId xmlns:a16="http://schemas.microsoft.com/office/drawing/2014/main" id="{DE9E32A3-7A7D-44A8-ACBA-F30E71AEEF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3650" y="5940077"/>
            <a:ext cx="609600" cy="6096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14F5FAD-DA0B-4B78-943C-0B7843C839BC}"/>
              </a:ext>
            </a:extLst>
          </p:cNvPr>
          <p:cNvSpPr txBox="1">
            <a:spLocks noChangeArrowheads="1"/>
          </p:cNvSpPr>
          <p:nvPr/>
        </p:nvSpPr>
        <p:spPr>
          <a:xfrm>
            <a:off x="672041" y="671972"/>
            <a:ext cx="6997913" cy="8756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600" dirty="0"/>
              <a:t>Gliederung</a:t>
            </a:r>
          </a:p>
        </p:txBody>
      </p:sp>
    </p:spTree>
    <p:custDataLst>
      <p:tags r:id="rId1"/>
    </p:custDataLst>
  </p:cSld>
  <p:clrMapOvr>
    <a:masterClrMapping/>
  </p:clrMapOvr>
  <p:transition advTm="19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6" objId="2"/>
        <p14:stopEvt time="1918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>
            <a:extLst>
              <a:ext uri="{FF2B5EF4-FFF2-40B4-BE49-F238E27FC236}">
                <a16:creationId xmlns:a16="http://schemas.microsoft.com/office/drawing/2014/main" id="{E9F99FB0-86C4-4966-9101-C40B1B269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3600" dirty="0"/>
              <a:t>1. Warum will ich in die Oberstufe?</a:t>
            </a:r>
            <a:endParaRPr lang="de-DE" altLang="de-DE" sz="4000" dirty="0"/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0496C8D8-F9F3-4B11-9F47-499979D26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348072"/>
              </p:ext>
            </p:extLst>
          </p:nvPr>
        </p:nvGraphicFramePr>
        <p:xfrm>
          <a:off x="503808" y="2147122"/>
          <a:ext cx="8041209" cy="3414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483">
                  <a:extLst>
                    <a:ext uri="{9D8B030D-6E8A-4147-A177-3AD203B41FA5}">
                      <a16:colId xmlns:a16="http://schemas.microsoft.com/office/drawing/2014/main" val="1368279093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2921161010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003996408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631232177"/>
                    </a:ext>
                  </a:extLst>
                </a:gridCol>
              </a:tblGrid>
              <a:tr h="541737">
                <a:tc>
                  <a:txBody>
                    <a:bodyPr/>
                    <a:lstStyle/>
                    <a:p>
                      <a:r>
                        <a:rPr lang="de-DE" dirty="0"/>
                        <a:t>Jahrgang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Ziel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362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dirty="0"/>
                        <a:t>Einführungsphase </a:t>
                      </a:r>
                    </a:p>
                    <a:p>
                      <a:r>
                        <a:rPr lang="de-DE" dirty="0"/>
                        <a:t>(11.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Versetzung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817915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dirty="0"/>
                        <a:t>Qualifikationsphase 1</a:t>
                      </a:r>
                    </a:p>
                    <a:p>
                      <a:r>
                        <a:rPr lang="de-DE" dirty="0"/>
                        <a:t>(12.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FHR (schulisch)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940901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dirty="0"/>
                        <a:t>Qualifikationsphase 2</a:t>
                      </a:r>
                    </a:p>
                    <a:p>
                      <a:r>
                        <a:rPr lang="de-DE" dirty="0"/>
                        <a:t>(13.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AHR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196381"/>
                  </a:ext>
                </a:extLst>
              </a:tr>
            </a:tbl>
          </a:graphicData>
        </a:graphic>
      </p:graphicFrame>
      <p:pic>
        <p:nvPicPr>
          <p:cNvPr id="34819" name="Picture 3">
            <a:extLst>
              <a:ext uri="{FF2B5EF4-FFF2-40B4-BE49-F238E27FC236}">
                <a16:creationId xmlns:a16="http://schemas.microsoft.com/office/drawing/2014/main" id="{42C3F9D6-CF3C-4011-9B50-7CCBDA9E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Warum">
            <a:hlinkClick r:id="" action="ppaction://media"/>
            <a:extLst>
              <a:ext uri="{FF2B5EF4-FFF2-40B4-BE49-F238E27FC236}">
                <a16:creationId xmlns:a16="http://schemas.microsoft.com/office/drawing/2014/main" id="{4C8878E0-C1EC-429D-BD8A-F3A6237B4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2720" y="60840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1"/>
    </mc:Choice>
    <mc:Fallback xmlns="">
      <p:transition spd="slow" advTm="4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96" objId="3"/>
        <p14:stopEvt time="4302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>
            <a:extLst>
              <a:ext uri="{FF2B5EF4-FFF2-40B4-BE49-F238E27FC236}">
                <a16:creationId xmlns:a16="http://schemas.microsoft.com/office/drawing/2014/main" id="{E9F99FB0-86C4-4966-9101-C40B1B269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3600" dirty="0"/>
              <a:t>1. Warum will ich in die Oberstufe?</a:t>
            </a:r>
            <a:endParaRPr lang="de-DE" altLang="de-DE" sz="4000" dirty="0"/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0496C8D8-F9F3-4B11-9F47-499979D26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68776"/>
              </p:ext>
            </p:extLst>
          </p:nvPr>
        </p:nvGraphicFramePr>
        <p:xfrm>
          <a:off x="503808" y="2147122"/>
          <a:ext cx="8041209" cy="3414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483">
                  <a:extLst>
                    <a:ext uri="{9D8B030D-6E8A-4147-A177-3AD203B41FA5}">
                      <a16:colId xmlns:a16="http://schemas.microsoft.com/office/drawing/2014/main" val="1368279093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2921161010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003996408"/>
                    </a:ext>
                  </a:extLst>
                </a:gridCol>
                <a:gridCol w="1608242">
                  <a:extLst>
                    <a:ext uri="{9D8B030D-6E8A-4147-A177-3AD203B41FA5}">
                      <a16:colId xmlns:a16="http://schemas.microsoft.com/office/drawing/2014/main" val="3631232177"/>
                    </a:ext>
                  </a:extLst>
                </a:gridCol>
              </a:tblGrid>
              <a:tr h="541737">
                <a:tc>
                  <a:txBody>
                    <a:bodyPr/>
                    <a:lstStyle/>
                    <a:p>
                      <a:r>
                        <a:rPr lang="de-DE" dirty="0"/>
                        <a:t>Jahrgang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Halbjahr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Ziel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362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1" dirty="0"/>
                        <a:t>Einführungsphase </a:t>
                      </a:r>
                    </a:p>
                    <a:p>
                      <a:r>
                        <a:rPr lang="de-DE" b="1" dirty="0"/>
                        <a:t>(11.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Versetzung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817915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1" dirty="0"/>
                        <a:t>Qualifikationsphase 1</a:t>
                      </a:r>
                    </a:p>
                    <a:p>
                      <a:r>
                        <a:rPr lang="de-DE" b="1" dirty="0"/>
                        <a:t>(12.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FHR (schulisch)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940901"/>
                  </a:ext>
                </a:extLst>
              </a:tr>
              <a:tr h="957691">
                <a:tc>
                  <a:txBody>
                    <a:bodyPr/>
                    <a:lstStyle/>
                    <a:p>
                      <a:r>
                        <a:rPr lang="de-DE" b="1" dirty="0"/>
                        <a:t>Qualifikationsphase 2</a:t>
                      </a:r>
                    </a:p>
                    <a:p>
                      <a:r>
                        <a:rPr lang="de-DE" b="1" dirty="0"/>
                        <a:t>(13. Jahrgang)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AHR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196381"/>
                  </a:ext>
                </a:extLst>
              </a:tr>
            </a:tbl>
          </a:graphicData>
        </a:graphic>
      </p:graphicFrame>
      <p:pic>
        <p:nvPicPr>
          <p:cNvPr id="34819" name="Picture 3">
            <a:extLst>
              <a:ext uri="{FF2B5EF4-FFF2-40B4-BE49-F238E27FC236}">
                <a16:creationId xmlns:a16="http://schemas.microsoft.com/office/drawing/2014/main" id="{42C3F9D6-CF3C-4011-9B50-7CCBDA9E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zeit">
            <a:hlinkClick r:id="" action="ppaction://media"/>
            <a:extLst>
              <a:ext uri="{FF2B5EF4-FFF2-40B4-BE49-F238E27FC236}">
                <a16:creationId xmlns:a16="http://schemas.microsoft.com/office/drawing/2014/main" id="{EBCC88F0-AB18-41AD-A0A0-150744C8E8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688" y="61561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3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74"/>
    </mc:Choice>
    <mc:Fallback xmlns="">
      <p:transition spd="slow" advTm="5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7" objId="4"/>
        <p14:stopEvt time="58174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C346FAB3-03BF-4B46-B252-86119282F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968877"/>
              </p:ext>
            </p:extLst>
          </p:nvPr>
        </p:nvGraphicFramePr>
        <p:xfrm>
          <a:off x="661149" y="2185141"/>
          <a:ext cx="6997701" cy="31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2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11">
                <a:tc>
                  <a:txBody>
                    <a:bodyPr/>
                    <a:lstStyle/>
                    <a:p>
                      <a:endParaRPr lang="de-DE" sz="1800"/>
                    </a:p>
                  </a:txBody>
                  <a:tcPr marL="72247" marR="72247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MSA (**)</a:t>
                      </a:r>
                    </a:p>
                  </a:txBody>
                  <a:tcPr marL="72247" marR="72247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AHR (***)</a:t>
                      </a:r>
                    </a:p>
                  </a:txBody>
                  <a:tcPr marL="72247" marR="72247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65">
                <a:tc>
                  <a:txBody>
                    <a:bodyPr/>
                    <a:lstStyle/>
                    <a:p>
                      <a:r>
                        <a:rPr lang="de-DE" sz="1800" dirty="0"/>
                        <a:t>zulässig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Max. 1x4**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Max. 1x 5***</a:t>
                      </a:r>
                    </a:p>
                  </a:txBody>
                  <a:tcPr marL="72247" marR="72247" marT="45710" marB="4571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1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unzulässig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5** oder 6**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6***</a:t>
                      </a:r>
                    </a:p>
                  </a:txBody>
                  <a:tcPr marL="72247" marR="72247" marT="45710" marB="4571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22">
                <a:tc>
                  <a:txBody>
                    <a:bodyPr/>
                    <a:lstStyle/>
                    <a:p>
                      <a:r>
                        <a:rPr lang="de-DE" sz="1800" dirty="0"/>
                        <a:t>Notendurchschnitt über alle Hauptfächer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Mind. 3,0**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Mind. 4,0***</a:t>
                      </a:r>
                    </a:p>
                  </a:txBody>
                  <a:tcPr marL="72247" marR="72247" marT="45710" marB="4571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Notendurchschnitt über alle Fächer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Mind. 3,0**</a:t>
                      </a:r>
                    </a:p>
                  </a:txBody>
                  <a:tcPr marL="72247" marR="72247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Mind. 4,0***</a:t>
                      </a:r>
                    </a:p>
                  </a:txBody>
                  <a:tcPr marL="72247" marR="72247" marT="45710" marB="4571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866" name="Picture 3">
            <a:extLst>
              <a:ext uri="{FF2B5EF4-FFF2-40B4-BE49-F238E27FC236}">
                <a16:creationId xmlns:a16="http://schemas.microsoft.com/office/drawing/2014/main" id="{E35A702D-DED0-4D45-BA4B-7FFC332C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93" name="Textfeld 4">
            <a:extLst>
              <a:ext uri="{FF2B5EF4-FFF2-40B4-BE49-F238E27FC236}">
                <a16:creationId xmlns:a16="http://schemas.microsoft.com/office/drawing/2014/main" id="{0538F673-9AA4-4C3B-A4D5-1494E432D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68" y="5505449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chemeClr val="tx1"/>
                </a:solidFill>
              </a:rPr>
              <a:t>Die Klassenkonferenz kann die Versetzung pädagogisch beschließen, wenn eine erfolgreiche Mitarbeit prognostiziert wird.</a:t>
            </a:r>
          </a:p>
        </p:txBody>
      </p:sp>
      <p:pic>
        <p:nvPicPr>
          <p:cNvPr id="5" name="v1">
            <a:hlinkClick r:id="" action="ppaction://media"/>
            <a:extLst>
              <a:ext uri="{FF2B5EF4-FFF2-40B4-BE49-F238E27FC236}">
                <a16:creationId xmlns:a16="http://schemas.microsoft.com/office/drawing/2014/main" id="{8336B261-B6CE-4AFD-BC68-706CA19A9F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4728" y="6372125"/>
            <a:ext cx="609600" cy="6096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A956B43-46CE-431F-97F2-2AB95A42804A}"/>
              </a:ext>
            </a:extLst>
          </p:cNvPr>
          <p:cNvSpPr txBox="1">
            <a:spLocks noChangeArrowheads="1"/>
          </p:cNvSpPr>
          <p:nvPr/>
        </p:nvSpPr>
        <p:spPr>
          <a:xfrm>
            <a:off x="706695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sz="3600" dirty="0"/>
              <a:t>2. Wie komme ich in die Oberstufe?</a:t>
            </a:r>
            <a:endParaRPr lang="de-DE" altLang="de-DE" sz="4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58"/>
    </mc:Choice>
    <mc:Fallback xmlns="">
      <p:transition spd="slow" advTm="7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60" objId="5"/>
        <p14:stopEvt time="7222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>
            <a:extLst>
              <a:ext uri="{FF2B5EF4-FFF2-40B4-BE49-F238E27FC236}">
                <a16:creationId xmlns:a16="http://schemas.microsoft.com/office/drawing/2014/main" id="{C7EE463F-C027-4B97-AC46-0737AD2F6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78556"/>
            <a:ext cx="6997913" cy="1455937"/>
          </a:xfrm>
        </p:spPr>
        <p:txBody>
          <a:bodyPr/>
          <a:lstStyle/>
          <a:p>
            <a:pPr algn="ctr"/>
            <a:r>
              <a:rPr lang="de-DE" altLang="de-DE" dirty="0"/>
              <a:t>Beispiel I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58E35BD-B169-41E1-B96B-7CFAAF8F59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38" y="1621335"/>
            <a:ext cx="8750300" cy="2870200"/>
          </a:xfrm>
          <a:noFill/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4E3770C4-E62A-4BB1-90D0-BDD8A8B5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v2">
            <a:hlinkClick r:id="" action="ppaction://media"/>
            <a:extLst>
              <a:ext uri="{FF2B5EF4-FFF2-40B4-BE49-F238E27FC236}">
                <a16:creationId xmlns:a16="http://schemas.microsoft.com/office/drawing/2014/main" id="{84DF6F16-0960-435B-9FB4-FB7C8CC979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61561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0"/>
    </mc:Choice>
    <mc:Fallback xmlns="">
      <p:transition spd="slow" advTm="2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63" objId="2"/>
        <p14:stopEvt time="2249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2ADA017-F0F0-4E0E-8A73-16D0AF98D4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1624581"/>
            <a:ext cx="8733672" cy="3396089"/>
          </a:xfrm>
          <a:noFill/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02624665-9F75-46D2-A243-BE1BCD4A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3513"/>
            <a:ext cx="1309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v3">
            <a:hlinkClick r:id="" action="ppaction://media"/>
            <a:extLst>
              <a:ext uri="{FF2B5EF4-FFF2-40B4-BE49-F238E27FC236}">
                <a16:creationId xmlns:a16="http://schemas.microsoft.com/office/drawing/2014/main" id="{CAE087D0-DB1A-4927-9B52-4A2A1D6B8D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8710" y="6174933"/>
            <a:ext cx="609600" cy="6096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AECD8F4-25BC-4C38-BA47-76F8B989EFD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78556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03972" rtl="0" eaLnBrk="1" latinLnBrk="0" hangingPunct="1">
              <a:spcBef>
                <a:spcPct val="0"/>
              </a:spcBef>
              <a:buNone/>
              <a:defRPr sz="3968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altLang="de-DE" dirty="0"/>
              <a:t>Beispiel II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8"/>
    </mc:Choice>
    <mc:Fallback xmlns="">
      <p:transition spd="slow" advTm="1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2" objId="2"/>
        <p14:stopEvt time="14458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Facette">
  <a:themeElements>
    <a:clrScheme name="Gelb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1604</Words>
  <Application>Microsoft Office PowerPoint</Application>
  <PresentationFormat>Benutzerdefiniert</PresentationFormat>
  <Paragraphs>381</Paragraphs>
  <Slides>31</Slides>
  <Notes>6</Notes>
  <HiddenSlides>0</HiddenSlides>
  <MMClips>29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Wingdings 3</vt:lpstr>
      <vt:lpstr>Facette</vt:lpstr>
      <vt:lpstr>      Funktion dieser Präsentation</vt:lpstr>
      <vt:lpstr>PowerPoint-Präsentation</vt:lpstr>
      <vt:lpstr>Rechtliche Grundlage</vt:lpstr>
      <vt:lpstr>PowerPoint-Präsentation</vt:lpstr>
      <vt:lpstr>1. Warum will ich in die Oberstufe?</vt:lpstr>
      <vt:lpstr>1. Warum will ich in die Oberstufe?</vt:lpstr>
      <vt:lpstr>PowerPoint-Präsentation</vt:lpstr>
      <vt:lpstr>Beispiel I</vt:lpstr>
      <vt:lpstr>PowerPoint-Präsentation</vt:lpstr>
      <vt:lpstr>Beispiel III</vt:lpstr>
      <vt:lpstr>Beispiel IV</vt:lpstr>
      <vt:lpstr>3. Was ist ein Profil?</vt:lpstr>
      <vt:lpstr>PowerPoint-Präsentation</vt:lpstr>
      <vt:lpstr>4. Was erwartet mich in der Einführungsphase?</vt:lpstr>
      <vt:lpstr>PowerPoint-Präsentation</vt:lpstr>
      <vt:lpstr>4. Was erwartet mich in der Einführungsphase?</vt:lpstr>
      <vt:lpstr>       4. Was erwartet mich in der E-Phase? </vt:lpstr>
      <vt:lpstr>5. Was erwartet mich in der Qualifikationsphase?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6. Wo finde ich Informationen zu den wählbaren  Profilfächern und Sprachen? </vt:lpstr>
      <vt:lpstr>Anmeldung und Entscheidungshilfen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Funktion dieser Präsentation</dc:title>
  <dc:creator>1582VfUb4643.SlD403aFn311EkE</dc:creator>
  <cp:lastModifiedBy>9616ImVi7000.NgH821qMv767RzF</cp:lastModifiedBy>
  <cp:revision>32</cp:revision>
  <dcterms:created xsi:type="dcterms:W3CDTF">2021-01-21T11:22:43Z</dcterms:created>
  <dcterms:modified xsi:type="dcterms:W3CDTF">2022-01-23T12:36:23Z</dcterms:modified>
</cp:coreProperties>
</file>